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0"/>
  </p:handoutMasterIdLst>
  <p:sldIdLst>
    <p:sldId id="256" r:id="rId2"/>
    <p:sldId id="257" r:id="rId3"/>
    <p:sldId id="258" r:id="rId4"/>
    <p:sldId id="263" r:id="rId5"/>
    <p:sldId id="264" r:id="rId6"/>
    <p:sldId id="291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354" r:id="rId15"/>
    <p:sldId id="282" r:id="rId16"/>
    <p:sldId id="283" r:id="rId17"/>
    <p:sldId id="284" r:id="rId18"/>
    <p:sldId id="285" r:id="rId19"/>
    <p:sldId id="286" r:id="rId20"/>
    <p:sldId id="287" r:id="rId21"/>
    <p:sldId id="310" r:id="rId22"/>
    <p:sldId id="311" r:id="rId23"/>
    <p:sldId id="349" r:id="rId24"/>
    <p:sldId id="361" r:id="rId25"/>
    <p:sldId id="362" r:id="rId26"/>
    <p:sldId id="351" r:id="rId27"/>
    <p:sldId id="352" r:id="rId28"/>
    <p:sldId id="363" r:id="rId29"/>
    <p:sldId id="302" r:id="rId30"/>
    <p:sldId id="303" r:id="rId31"/>
    <p:sldId id="307" r:id="rId32"/>
    <p:sldId id="306" r:id="rId33"/>
    <p:sldId id="305" r:id="rId34"/>
    <p:sldId id="304" r:id="rId35"/>
    <p:sldId id="309" r:id="rId36"/>
    <p:sldId id="308" r:id="rId37"/>
    <p:sldId id="288" r:id="rId38"/>
    <p:sldId id="289" r:id="rId39"/>
    <p:sldId id="364" r:id="rId40"/>
    <p:sldId id="290" r:id="rId41"/>
    <p:sldId id="379" r:id="rId42"/>
    <p:sldId id="292" r:id="rId43"/>
    <p:sldId id="293" r:id="rId44"/>
    <p:sldId id="294" r:id="rId45"/>
    <p:sldId id="295" r:id="rId46"/>
    <p:sldId id="355" r:id="rId47"/>
    <p:sldId id="360" r:id="rId48"/>
    <p:sldId id="359" r:id="rId49"/>
    <p:sldId id="357" r:id="rId50"/>
    <p:sldId id="358" r:id="rId51"/>
    <p:sldId id="356" r:id="rId52"/>
    <p:sldId id="299" r:id="rId53"/>
    <p:sldId id="300" r:id="rId54"/>
    <p:sldId id="301" r:id="rId55"/>
    <p:sldId id="296" r:id="rId56"/>
    <p:sldId id="297" r:id="rId57"/>
    <p:sldId id="365" r:id="rId58"/>
    <p:sldId id="366" r:id="rId59"/>
    <p:sldId id="367" r:id="rId60"/>
    <p:sldId id="368" r:id="rId61"/>
    <p:sldId id="369" r:id="rId62"/>
    <p:sldId id="370" r:id="rId63"/>
    <p:sldId id="371" r:id="rId64"/>
    <p:sldId id="372" r:id="rId65"/>
    <p:sldId id="373" r:id="rId66"/>
    <p:sldId id="374" r:id="rId67"/>
    <p:sldId id="298" r:id="rId68"/>
    <p:sldId id="312" r:id="rId69"/>
    <p:sldId id="339" r:id="rId70"/>
    <p:sldId id="340" r:id="rId71"/>
    <p:sldId id="336" r:id="rId72"/>
    <p:sldId id="338" r:id="rId73"/>
    <p:sldId id="337" r:id="rId74"/>
    <p:sldId id="375" r:id="rId75"/>
    <p:sldId id="376" r:id="rId76"/>
    <p:sldId id="341" r:id="rId77"/>
    <p:sldId id="342" r:id="rId78"/>
    <p:sldId id="343" r:id="rId79"/>
    <p:sldId id="313" r:id="rId80"/>
    <p:sldId id="317" r:id="rId81"/>
    <p:sldId id="318" r:id="rId82"/>
    <p:sldId id="320" r:id="rId83"/>
    <p:sldId id="321" r:id="rId84"/>
    <p:sldId id="377" r:id="rId85"/>
    <p:sldId id="378" r:id="rId86"/>
    <p:sldId id="345" r:id="rId87"/>
    <p:sldId id="346" r:id="rId88"/>
    <p:sldId id="348" r:id="rId8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0D2AFF"/>
    <a:srgbClr val="B499C3"/>
    <a:srgbClr val="009BB0"/>
    <a:srgbClr val="BE02A3"/>
    <a:srgbClr val="F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3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A045388-B918-4EBB-B08B-7EFF94861C5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B1BE281-49FC-45B5-AA9D-BEC5FA796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68D7-0BDD-4793-84BD-67D25CA80F8B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EC45-172C-4915-8C34-20959943B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A215-90D7-4B52-9176-50888AB16E4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2B6F2-112D-478A-A28F-AC6DE70FF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1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4455-60AF-4595-BFAB-FC2F5FB04DCB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CC02-3A9C-4B99-8069-D58AF4336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8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CF47-3C28-4857-8A69-0F7B95F4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860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0B6C-AA5E-4634-8938-1FFC7913F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0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DC7D-D7D8-44B7-B887-894DF41526D1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72BC4-E66D-409B-B30C-43421A57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C996-324A-4052-A08D-F939D3D369F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2633-A479-4EC7-83C6-44ED2B5C6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8D6F-E047-4C62-AFAA-C6C2BE12DB67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64F18-FABC-42B6-AB7D-0EA7216BB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81DC-2910-4F87-AEF5-AEEF81ADD51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F543-3049-4909-A2A9-24AA705F7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B2B6-6EF4-427F-A978-908617E579BB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5E3C-0679-4E01-AD6B-AFD66A76F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6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F13F-CACF-42CB-AC73-DF24DE31E367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B395-D770-4F41-BA57-AB3E77ACC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8CD7-645E-42F1-BDDA-3AA1FA1BC5FD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3A69-F8E9-4A4A-8297-D3E1EAD51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B688-86D1-4E63-AE5B-77F064B7F40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3B17-C8AD-4B4E-B6C5-867D815DB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569234-8F14-47C1-B8C1-744F899AE17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FD161-F871-4CE6-A842-CCCEE9BC0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4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0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4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5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6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81800" cy="1219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Without Strategic Behavior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(Monopoly or Monopolistic Competition)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Elasticity and MR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87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Start with definitions of MR and 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48413"/>
              </p:ext>
            </p:extLst>
          </p:nvPr>
        </p:nvGraphicFramePr>
        <p:xfrm>
          <a:off x="838200" y="1371600"/>
          <a:ext cx="6286500" cy="505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3479800" imgH="2794000" progId="Equation.DSMT4">
                  <p:embed/>
                </p:oleObj>
              </mc:Choice>
              <mc:Fallback>
                <p:oleObj name="Equation" r:id="rId3" imgW="3479800" imgH="2794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286500" cy="5050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362200" y="1447800"/>
            <a:ext cx="5181600" cy="4678363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dirty="0" smtClean="0"/>
              <a:t>if |e| = 1.0, MR = 0 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dirty="0" smtClean="0"/>
              <a:t>if |e| &lt; 1.0, MR &lt; 0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dirty="0" smtClean="0"/>
              <a:t>if |e| &gt; 1.0, MR &gt; 0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dirty="0" smtClean="0"/>
              <a:t>if |e| &gt; ∞, MR = P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78870"/>
              </p:ext>
            </p:extLst>
          </p:nvPr>
        </p:nvGraphicFramePr>
        <p:xfrm>
          <a:off x="3429000" y="1295400"/>
          <a:ext cx="2025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965200" imgH="508000" progId="Equation.DSMT4">
                  <p:embed/>
                </p:oleObj>
              </mc:Choice>
              <mc:Fallback>
                <p:oleObj name="Equation" r:id="rId3" imgW="965200" imgH="508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2025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Elasticity and MR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Firm Supply Decision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Firm chooses the Q that will maximize profit. </a:t>
            </a:r>
          </a:p>
          <a:p>
            <a:pPr eaLnBrk="1" hangingPunct="1"/>
            <a:r>
              <a:rPr lang="en-US" altLang="en-US" dirty="0" smtClean="0"/>
              <a:t>They do not respond to a market price.</a:t>
            </a:r>
          </a:p>
          <a:p>
            <a:pPr eaLnBrk="1" hangingPunct="1"/>
            <a:r>
              <a:rPr lang="en-US" altLang="en-US" dirty="0" smtClean="0"/>
              <a:t>Produce a Q</a:t>
            </a:r>
            <a:r>
              <a:rPr lang="en-US" altLang="en-US" baseline="-25000" dirty="0" smtClean="0"/>
              <a:t>s</a:t>
            </a:r>
            <a:r>
              <a:rPr lang="en-US" altLang="en-US" dirty="0" smtClean="0"/>
              <a:t> where MR = MC</a:t>
            </a:r>
          </a:p>
          <a:p>
            <a:pPr eaLnBrk="1" hangingPunct="1"/>
            <a:r>
              <a:rPr lang="en-US" altLang="en-US" dirty="0" smtClean="0"/>
              <a:t>MR comes from demand function</a:t>
            </a:r>
          </a:p>
          <a:p>
            <a:pPr eaLnBrk="1" hangingPunct="1"/>
            <a:r>
              <a:rPr lang="en-US" altLang="en-US" dirty="0" smtClean="0"/>
              <a:t>Although shut down is still possible, 95% of treatments of market power ignore the short run and just look at the long run.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Profit Max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966913" y="1146175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966913" y="4727575"/>
            <a:ext cx="510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9138" y="1625600"/>
            <a:ext cx="4114800" cy="3711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89138" y="1617663"/>
            <a:ext cx="5235575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287838" y="2670175"/>
            <a:ext cx="0" cy="2057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966913" y="2670175"/>
            <a:ext cx="2320925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4" name="TextBox 50"/>
          <p:cNvSpPr txBox="1">
            <a:spLocks noChangeArrowheads="1"/>
          </p:cNvSpPr>
          <p:nvPr/>
        </p:nvSpPr>
        <p:spPr bwMode="auto">
          <a:xfrm>
            <a:off x="1509713" y="11461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</a:p>
        </p:txBody>
      </p:sp>
      <p:sp>
        <p:nvSpPr>
          <p:cNvPr id="36875" name="TextBox 51"/>
          <p:cNvSpPr txBox="1">
            <a:spLocks noChangeArrowheads="1"/>
          </p:cNvSpPr>
          <p:nvPr/>
        </p:nvSpPr>
        <p:spPr bwMode="auto">
          <a:xfrm>
            <a:off x="7159626" y="4772025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</a:p>
        </p:txBody>
      </p:sp>
      <p:sp>
        <p:nvSpPr>
          <p:cNvPr id="36876" name="TextBox 52"/>
          <p:cNvSpPr txBox="1">
            <a:spLocks noChangeArrowheads="1"/>
          </p:cNvSpPr>
          <p:nvPr/>
        </p:nvSpPr>
        <p:spPr bwMode="auto">
          <a:xfrm>
            <a:off x="7229476" y="3813175"/>
            <a:ext cx="806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D=AR</a:t>
            </a:r>
          </a:p>
        </p:txBody>
      </p:sp>
      <p:sp>
        <p:nvSpPr>
          <p:cNvPr id="36877" name="TextBox 53"/>
          <p:cNvSpPr txBox="1">
            <a:spLocks noChangeArrowheads="1"/>
          </p:cNvSpPr>
          <p:nvPr/>
        </p:nvSpPr>
        <p:spPr bwMode="auto">
          <a:xfrm>
            <a:off x="6097453" y="155813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36878" name="TextBox 54"/>
          <p:cNvSpPr txBox="1">
            <a:spLocks noChangeArrowheads="1"/>
          </p:cNvSpPr>
          <p:nvPr/>
        </p:nvSpPr>
        <p:spPr bwMode="auto">
          <a:xfrm>
            <a:off x="6046149" y="48768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</a:p>
        </p:txBody>
      </p:sp>
      <p:sp>
        <p:nvSpPr>
          <p:cNvPr id="36879" name="TextBox 55"/>
          <p:cNvSpPr txBox="1">
            <a:spLocks noChangeArrowheads="1"/>
          </p:cNvSpPr>
          <p:nvPr/>
        </p:nvSpPr>
        <p:spPr bwMode="auto">
          <a:xfrm>
            <a:off x="4086226" y="4772025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Q*</a:t>
            </a:r>
          </a:p>
        </p:txBody>
      </p:sp>
      <p:sp>
        <p:nvSpPr>
          <p:cNvPr id="36880" name="TextBox 56"/>
          <p:cNvSpPr txBox="1">
            <a:spLocks noChangeArrowheads="1"/>
          </p:cNvSpPr>
          <p:nvPr/>
        </p:nvSpPr>
        <p:spPr bwMode="auto">
          <a:xfrm>
            <a:off x="1547813" y="248602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P*</a:t>
            </a:r>
          </a:p>
        </p:txBody>
      </p:sp>
      <p:sp>
        <p:nvSpPr>
          <p:cNvPr id="17" name="Freeform 16"/>
          <p:cNvSpPr/>
          <p:nvPr/>
        </p:nvSpPr>
        <p:spPr>
          <a:xfrm>
            <a:off x="2040479" y="2126572"/>
            <a:ext cx="5119148" cy="1426107"/>
          </a:xfrm>
          <a:custGeom>
            <a:avLst/>
            <a:gdLst>
              <a:gd name="connsiteX0" fmla="*/ 0 w 5263116"/>
              <a:gd name="connsiteY0" fmla="*/ 0 h 868242"/>
              <a:gd name="connsiteX1" fmla="*/ 871869 w 5263116"/>
              <a:gd name="connsiteY1" fmla="*/ 754911 h 868242"/>
              <a:gd name="connsiteX2" fmla="*/ 4136065 w 5263116"/>
              <a:gd name="connsiteY2" fmla="*/ 808074 h 868242"/>
              <a:gd name="connsiteX3" fmla="*/ 5263116 w 5263116"/>
              <a:gd name="connsiteY3" fmla="*/ 202018 h 868242"/>
              <a:gd name="connsiteX0" fmla="*/ 0 w 5263116"/>
              <a:gd name="connsiteY0" fmla="*/ 0 h 890556"/>
              <a:gd name="connsiteX1" fmla="*/ 1244009 w 5263116"/>
              <a:gd name="connsiteY1" fmla="*/ 797441 h 890556"/>
              <a:gd name="connsiteX2" fmla="*/ 4136065 w 5263116"/>
              <a:gd name="connsiteY2" fmla="*/ 808074 h 890556"/>
              <a:gd name="connsiteX3" fmla="*/ 5263116 w 5263116"/>
              <a:gd name="connsiteY3" fmla="*/ 202018 h 890556"/>
              <a:gd name="connsiteX0" fmla="*/ 0 w 5263116"/>
              <a:gd name="connsiteY0" fmla="*/ 0 h 890556"/>
              <a:gd name="connsiteX1" fmla="*/ 1244009 w 5263116"/>
              <a:gd name="connsiteY1" fmla="*/ 797441 h 890556"/>
              <a:gd name="connsiteX2" fmla="*/ 4136065 w 5263116"/>
              <a:gd name="connsiteY2" fmla="*/ 808074 h 890556"/>
              <a:gd name="connsiteX3" fmla="*/ 5263116 w 5263116"/>
              <a:gd name="connsiteY3" fmla="*/ 202018 h 890556"/>
              <a:gd name="connsiteX0" fmla="*/ 0 w 5263116"/>
              <a:gd name="connsiteY0" fmla="*/ 0 h 875927"/>
              <a:gd name="connsiteX1" fmla="*/ 1282872 w 5263116"/>
              <a:gd name="connsiteY1" fmla="*/ 766516 h 875927"/>
              <a:gd name="connsiteX2" fmla="*/ 4136065 w 5263116"/>
              <a:gd name="connsiteY2" fmla="*/ 808074 h 875927"/>
              <a:gd name="connsiteX3" fmla="*/ 5263116 w 5263116"/>
              <a:gd name="connsiteY3" fmla="*/ 202018 h 875927"/>
              <a:gd name="connsiteX0" fmla="*/ 0 w 5263116"/>
              <a:gd name="connsiteY0" fmla="*/ 0 h 861099"/>
              <a:gd name="connsiteX1" fmla="*/ 1282872 w 5263116"/>
              <a:gd name="connsiteY1" fmla="*/ 766516 h 861099"/>
              <a:gd name="connsiteX2" fmla="*/ 4038908 w 5263116"/>
              <a:gd name="connsiteY2" fmla="*/ 783334 h 861099"/>
              <a:gd name="connsiteX3" fmla="*/ 5263116 w 5263116"/>
              <a:gd name="connsiteY3" fmla="*/ 202018 h 861099"/>
              <a:gd name="connsiteX0" fmla="*/ 0 w 5263116"/>
              <a:gd name="connsiteY0" fmla="*/ 0 h 878041"/>
              <a:gd name="connsiteX1" fmla="*/ 1282872 w 5263116"/>
              <a:gd name="connsiteY1" fmla="*/ 766516 h 878041"/>
              <a:gd name="connsiteX2" fmla="*/ 4038908 w 5263116"/>
              <a:gd name="connsiteY2" fmla="*/ 783334 h 878041"/>
              <a:gd name="connsiteX3" fmla="*/ 5263116 w 5263116"/>
              <a:gd name="connsiteY3" fmla="*/ 202018 h 878041"/>
              <a:gd name="connsiteX0" fmla="*/ 0 w 5263116"/>
              <a:gd name="connsiteY0" fmla="*/ 0 h 886746"/>
              <a:gd name="connsiteX1" fmla="*/ 1282872 w 5263116"/>
              <a:gd name="connsiteY1" fmla="*/ 766516 h 886746"/>
              <a:gd name="connsiteX2" fmla="*/ 4038908 w 5263116"/>
              <a:gd name="connsiteY2" fmla="*/ 783334 h 886746"/>
              <a:gd name="connsiteX3" fmla="*/ 5263116 w 5263116"/>
              <a:gd name="connsiteY3" fmla="*/ 202018 h 886746"/>
              <a:gd name="connsiteX0" fmla="*/ 0 w 5263116"/>
              <a:gd name="connsiteY0" fmla="*/ 0 h 894026"/>
              <a:gd name="connsiteX1" fmla="*/ 1282872 w 5263116"/>
              <a:gd name="connsiteY1" fmla="*/ 766516 h 894026"/>
              <a:gd name="connsiteX2" fmla="*/ 4038908 w 5263116"/>
              <a:gd name="connsiteY2" fmla="*/ 783334 h 894026"/>
              <a:gd name="connsiteX3" fmla="*/ 5263116 w 5263116"/>
              <a:gd name="connsiteY3" fmla="*/ 202018 h 894026"/>
              <a:gd name="connsiteX0" fmla="*/ 0 w 5263116"/>
              <a:gd name="connsiteY0" fmla="*/ 0 h 894026"/>
              <a:gd name="connsiteX1" fmla="*/ 1282872 w 5263116"/>
              <a:gd name="connsiteY1" fmla="*/ 766516 h 894026"/>
              <a:gd name="connsiteX2" fmla="*/ 4038908 w 5263116"/>
              <a:gd name="connsiteY2" fmla="*/ 783334 h 894026"/>
              <a:gd name="connsiteX3" fmla="*/ 5263116 w 5263116"/>
              <a:gd name="connsiteY3" fmla="*/ 202018 h 894026"/>
              <a:gd name="connsiteX0" fmla="*/ 0 w 5263116"/>
              <a:gd name="connsiteY0" fmla="*/ 0 h 870489"/>
              <a:gd name="connsiteX1" fmla="*/ 1282872 w 5263116"/>
              <a:gd name="connsiteY1" fmla="*/ 766516 h 870489"/>
              <a:gd name="connsiteX2" fmla="*/ 4058341 w 5263116"/>
              <a:gd name="connsiteY2" fmla="*/ 758595 h 870489"/>
              <a:gd name="connsiteX3" fmla="*/ 5263116 w 5263116"/>
              <a:gd name="connsiteY3" fmla="*/ 202018 h 870489"/>
              <a:gd name="connsiteX0" fmla="*/ 0 w 5263116"/>
              <a:gd name="connsiteY0" fmla="*/ 0 h 914811"/>
              <a:gd name="connsiteX1" fmla="*/ 1282872 w 5263116"/>
              <a:gd name="connsiteY1" fmla="*/ 766516 h 914811"/>
              <a:gd name="connsiteX2" fmla="*/ 3737720 w 5263116"/>
              <a:gd name="connsiteY2" fmla="*/ 826629 h 914811"/>
              <a:gd name="connsiteX3" fmla="*/ 5263116 w 5263116"/>
              <a:gd name="connsiteY3" fmla="*/ 202018 h 914811"/>
              <a:gd name="connsiteX0" fmla="*/ 0 w 5263116"/>
              <a:gd name="connsiteY0" fmla="*/ 0 h 906738"/>
              <a:gd name="connsiteX1" fmla="*/ 1282872 w 5263116"/>
              <a:gd name="connsiteY1" fmla="*/ 766516 h 906738"/>
              <a:gd name="connsiteX2" fmla="*/ 3737720 w 5263116"/>
              <a:gd name="connsiteY2" fmla="*/ 826629 h 906738"/>
              <a:gd name="connsiteX3" fmla="*/ 5263116 w 5263116"/>
              <a:gd name="connsiteY3" fmla="*/ 202018 h 90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3116" h="906738">
                <a:moveTo>
                  <a:pt x="0" y="0"/>
                </a:moveTo>
                <a:cubicBezTo>
                  <a:pt x="91262" y="310116"/>
                  <a:pt x="659919" y="628745"/>
                  <a:pt x="1282872" y="766516"/>
                </a:cubicBezTo>
                <a:cubicBezTo>
                  <a:pt x="1905825" y="904288"/>
                  <a:pt x="3067869" y="969160"/>
                  <a:pt x="3737720" y="826629"/>
                </a:cubicBezTo>
                <a:cubicBezTo>
                  <a:pt x="4436719" y="684097"/>
                  <a:pt x="5065527" y="458971"/>
                  <a:pt x="5263116" y="202018"/>
                </a:cubicBezTo>
              </a:path>
            </a:pathLst>
          </a:cu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50206" y="1892232"/>
            <a:ext cx="4114800" cy="1919288"/>
          </a:xfrm>
          <a:custGeom>
            <a:avLst/>
            <a:gdLst>
              <a:gd name="connsiteX0" fmla="*/ 0 w 5422392"/>
              <a:gd name="connsiteY0" fmla="*/ 676656 h 1861233"/>
              <a:gd name="connsiteX1" fmla="*/ 832104 w 5422392"/>
              <a:gd name="connsiteY1" fmla="*/ 1709928 h 1861233"/>
              <a:gd name="connsiteX2" fmla="*/ 3840480 w 5422392"/>
              <a:gd name="connsiteY2" fmla="*/ 1673352 h 1861233"/>
              <a:gd name="connsiteX3" fmla="*/ 5422392 w 5422392"/>
              <a:gd name="connsiteY3" fmla="*/ 0 h 1861233"/>
              <a:gd name="connsiteX0" fmla="*/ 0 w 5422392"/>
              <a:gd name="connsiteY0" fmla="*/ 676656 h 1852304"/>
              <a:gd name="connsiteX1" fmla="*/ 895025 w 5422392"/>
              <a:gd name="connsiteY1" fmla="*/ 1689945 h 1852304"/>
              <a:gd name="connsiteX2" fmla="*/ 3840480 w 5422392"/>
              <a:gd name="connsiteY2" fmla="*/ 1673352 h 1852304"/>
              <a:gd name="connsiteX3" fmla="*/ 5422392 w 5422392"/>
              <a:gd name="connsiteY3" fmla="*/ 0 h 1852304"/>
              <a:gd name="connsiteX0" fmla="*/ 0 w 5422392"/>
              <a:gd name="connsiteY0" fmla="*/ 676656 h 1822366"/>
              <a:gd name="connsiteX1" fmla="*/ 1020867 w 5422392"/>
              <a:gd name="connsiteY1" fmla="*/ 1610012 h 1822366"/>
              <a:gd name="connsiteX2" fmla="*/ 3840480 w 5422392"/>
              <a:gd name="connsiteY2" fmla="*/ 1673352 h 1822366"/>
              <a:gd name="connsiteX3" fmla="*/ 5422392 w 5422392"/>
              <a:gd name="connsiteY3" fmla="*/ 0 h 1822366"/>
              <a:gd name="connsiteX0" fmla="*/ 0 w 5422392"/>
              <a:gd name="connsiteY0" fmla="*/ 676656 h 1770252"/>
              <a:gd name="connsiteX1" fmla="*/ 1020867 w 5422392"/>
              <a:gd name="connsiteY1" fmla="*/ 1610012 h 1770252"/>
              <a:gd name="connsiteX2" fmla="*/ 3840480 w 5422392"/>
              <a:gd name="connsiteY2" fmla="*/ 1673352 h 1770252"/>
              <a:gd name="connsiteX3" fmla="*/ 5422392 w 5422392"/>
              <a:gd name="connsiteY3" fmla="*/ 0 h 1770252"/>
              <a:gd name="connsiteX0" fmla="*/ 0 w 5422392"/>
              <a:gd name="connsiteY0" fmla="*/ 676656 h 1776874"/>
              <a:gd name="connsiteX1" fmla="*/ 1020867 w 5422392"/>
              <a:gd name="connsiteY1" fmla="*/ 1610012 h 1776874"/>
              <a:gd name="connsiteX2" fmla="*/ 3207217 w 5422392"/>
              <a:gd name="connsiteY2" fmla="*/ 1682912 h 1776874"/>
              <a:gd name="connsiteX3" fmla="*/ 5422392 w 5422392"/>
              <a:gd name="connsiteY3" fmla="*/ 0 h 1776874"/>
              <a:gd name="connsiteX0" fmla="*/ 0 w 5422392"/>
              <a:gd name="connsiteY0" fmla="*/ 676656 h 1768615"/>
              <a:gd name="connsiteX1" fmla="*/ 1020867 w 5422392"/>
              <a:gd name="connsiteY1" fmla="*/ 1610012 h 1768615"/>
              <a:gd name="connsiteX2" fmla="*/ 3207217 w 5422392"/>
              <a:gd name="connsiteY2" fmla="*/ 1682912 h 1768615"/>
              <a:gd name="connsiteX3" fmla="*/ 5422392 w 5422392"/>
              <a:gd name="connsiteY3" fmla="*/ 0 h 1768615"/>
              <a:gd name="connsiteX0" fmla="*/ 0 w 5422392"/>
              <a:gd name="connsiteY0" fmla="*/ 676656 h 1807795"/>
              <a:gd name="connsiteX1" fmla="*/ 1042334 w 5422392"/>
              <a:gd name="connsiteY1" fmla="*/ 1696052 h 1807795"/>
              <a:gd name="connsiteX2" fmla="*/ 3207217 w 5422392"/>
              <a:gd name="connsiteY2" fmla="*/ 1682912 h 1807795"/>
              <a:gd name="connsiteX3" fmla="*/ 5422392 w 5422392"/>
              <a:gd name="connsiteY3" fmla="*/ 0 h 1807795"/>
              <a:gd name="connsiteX0" fmla="*/ 0 w 5422392"/>
              <a:gd name="connsiteY0" fmla="*/ 676656 h 1823388"/>
              <a:gd name="connsiteX1" fmla="*/ 1042334 w 5422392"/>
              <a:gd name="connsiteY1" fmla="*/ 1696052 h 1823388"/>
              <a:gd name="connsiteX2" fmla="*/ 3207217 w 5422392"/>
              <a:gd name="connsiteY2" fmla="*/ 1682912 h 1823388"/>
              <a:gd name="connsiteX3" fmla="*/ 5422392 w 5422392"/>
              <a:gd name="connsiteY3" fmla="*/ 0 h 1823388"/>
              <a:gd name="connsiteX0" fmla="*/ 0 w 5422392"/>
              <a:gd name="connsiteY0" fmla="*/ 676656 h 1850152"/>
              <a:gd name="connsiteX1" fmla="*/ 1042334 w 5422392"/>
              <a:gd name="connsiteY1" fmla="*/ 1696052 h 1850152"/>
              <a:gd name="connsiteX2" fmla="*/ 3207217 w 5422392"/>
              <a:gd name="connsiteY2" fmla="*/ 1682912 h 1850152"/>
              <a:gd name="connsiteX3" fmla="*/ 5422392 w 5422392"/>
              <a:gd name="connsiteY3" fmla="*/ 0 h 1850152"/>
              <a:gd name="connsiteX0" fmla="*/ 0 w 5422392"/>
              <a:gd name="connsiteY0" fmla="*/ 676656 h 1829186"/>
              <a:gd name="connsiteX1" fmla="*/ 1042334 w 5422392"/>
              <a:gd name="connsiteY1" fmla="*/ 1696052 h 1829186"/>
              <a:gd name="connsiteX2" fmla="*/ 3207217 w 5422392"/>
              <a:gd name="connsiteY2" fmla="*/ 1682912 h 1829186"/>
              <a:gd name="connsiteX3" fmla="*/ 5422392 w 5422392"/>
              <a:gd name="connsiteY3" fmla="*/ 0 h 1829186"/>
              <a:gd name="connsiteX0" fmla="*/ 0 w 5422392"/>
              <a:gd name="connsiteY0" fmla="*/ 676656 h 1839459"/>
              <a:gd name="connsiteX1" fmla="*/ 1042334 w 5422392"/>
              <a:gd name="connsiteY1" fmla="*/ 1696052 h 1839459"/>
              <a:gd name="connsiteX2" fmla="*/ 3207217 w 5422392"/>
              <a:gd name="connsiteY2" fmla="*/ 1682912 h 1839459"/>
              <a:gd name="connsiteX3" fmla="*/ 5422392 w 5422392"/>
              <a:gd name="connsiteY3" fmla="*/ 0 h 1839459"/>
              <a:gd name="connsiteX0" fmla="*/ 0 w 5422392"/>
              <a:gd name="connsiteY0" fmla="*/ 676656 h 1839459"/>
              <a:gd name="connsiteX1" fmla="*/ 1042334 w 5422392"/>
              <a:gd name="connsiteY1" fmla="*/ 1696052 h 1839459"/>
              <a:gd name="connsiteX2" fmla="*/ 3207217 w 5422392"/>
              <a:gd name="connsiteY2" fmla="*/ 1682912 h 1839459"/>
              <a:gd name="connsiteX3" fmla="*/ 5422392 w 5422392"/>
              <a:gd name="connsiteY3" fmla="*/ 0 h 183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2392" h="1839459">
                <a:moveTo>
                  <a:pt x="0" y="676656"/>
                </a:moveTo>
                <a:cubicBezTo>
                  <a:pt x="96012" y="1110234"/>
                  <a:pt x="346799" y="1518782"/>
                  <a:pt x="1042334" y="1696052"/>
                </a:cubicBezTo>
                <a:cubicBezTo>
                  <a:pt x="1737869" y="1873322"/>
                  <a:pt x="2101661" y="1905360"/>
                  <a:pt x="3207217" y="1682912"/>
                </a:cubicBezTo>
                <a:cubicBezTo>
                  <a:pt x="4279920" y="1463186"/>
                  <a:pt x="5013960" y="694182"/>
                  <a:pt x="5422392" y="0"/>
                </a:cubicBezTo>
              </a:path>
            </a:pathLst>
          </a:custGeom>
          <a:noFill/>
          <a:ln w="38100">
            <a:solidFill>
              <a:srgbClr val="1D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53"/>
          <p:cNvSpPr txBox="1">
            <a:spLocks noChangeArrowheads="1"/>
          </p:cNvSpPr>
          <p:nvPr/>
        </p:nvSpPr>
        <p:spPr bwMode="auto">
          <a:xfrm>
            <a:off x="7339216" y="2126572"/>
            <a:ext cx="439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AC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404985" y="2593975"/>
            <a:ext cx="1752600" cy="918183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33713" y="2545335"/>
            <a:ext cx="1828800" cy="1828800"/>
          </a:xfrm>
          <a:custGeom>
            <a:avLst/>
            <a:gdLst>
              <a:gd name="connsiteX0" fmla="*/ 0 w 1293541"/>
              <a:gd name="connsiteY0" fmla="*/ 1037063 h 1366766"/>
              <a:gd name="connsiteX1" fmla="*/ 557561 w 1293541"/>
              <a:gd name="connsiteY1" fmla="*/ 1304692 h 1366766"/>
              <a:gd name="connsiteX2" fmla="*/ 1293541 w 1293541"/>
              <a:gd name="connsiteY2" fmla="*/ 0 h 136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541" h="1366766">
                <a:moveTo>
                  <a:pt x="0" y="1037063"/>
                </a:moveTo>
                <a:cubicBezTo>
                  <a:pt x="170985" y="1257299"/>
                  <a:pt x="341971" y="1477536"/>
                  <a:pt x="557561" y="1304692"/>
                </a:cubicBezTo>
                <a:cubicBezTo>
                  <a:pt x="773151" y="1131848"/>
                  <a:pt x="1033346" y="565924"/>
                  <a:pt x="1293541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53"/>
          <p:cNvSpPr txBox="1">
            <a:spLocks noChangeArrowheads="1"/>
          </p:cNvSpPr>
          <p:nvPr/>
        </p:nvSpPr>
        <p:spPr bwMode="auto">
          <a:xfrm>
            <a:off x="4422621" y="2080015"/>
            <a:ext cx="6110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" name="TextBox 53"/>
          <p:cNvSpPr txBox="1">
            <a:spLocks noChangeArrowheads="1"/>
          </p:cNvSpPr>
          <p:nvPr/>
        </p:nvSpPr>
        <p:spPr bwMode="auto">
          <a:xfrm>
            <a:off x="5033686" y="2311238"/>
            <a:ext cx="530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ATC</a:t>
            </a:r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63298" y="3510570"/>
            <a:ext cx="2320925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5337175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On the expansion path, SMC=MC and ATC=AC.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Use the SR curves to discuss the differential effects of changes in FC or VC in the short 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But there is no LR entry or exit of firms (except the potential exit of the monopolist).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the LR, the firm will choose a level of K to be on the expansion path, so long as P &gt; AC.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966913" y="3572648"/>
            <a:ext cx="5372303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7359595" y="3367735"/>
            <a:ext cx="4619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BE</a:t>
            </a:r>
            <a:endParaRPr lang="en-US" altLang="en-US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Zoom In</a:t>
            </a:r>
          </a:p>
        </p:txBody>
      </p:sp>
      <p:sp>
        <p:nvSpPr>
          <p:cNvPr id="36877" name="TextBox 53"/>
          <p:cNvSpPr txBox="1">
            <a:spLocks noChangeArrowheads="1"/>
          </p:cNvSpPr>
          <p:nvPr/>
        </p:nvSpPr>
        <p:spPr bwMode="auto">
          <a:xfrm>
            <a:off x="7902387" y="295572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23671" y="2646515"/>
            <a:ext cx="7971817" cy="1493588"/>
          </a:xfrm>
          <a:custGeom>
            <a:avLst/>
            <a:gdLst>
              <a:gd name="connsiteX0" fmla="*/ 0 w 5263116"/>
              <a:gd name="connsiteY0" fmla="*/ 0 h 868242"/>
              <a:gd name="connsiteX1" fmla="*/ 871869 w 5263116"/>
              <a:gd name="connsiteY1" fmla="*/ 754911 h 868242"/>
              <a:gd name="connsiteX2" fmla="*/ 4136065 w 5263116"/>
              <a:gd name="connsiteY2" fmla="*/ 808074 h 868242"/>
              <a:gd name="connsiteX3" fmla="*/ 5263116 w 5263116"/>
              <a:gd name="connsiteY3" fmla="*/ 202018 h 868242"/>
              <a:gd name="connsiteX0" fmla="*/ 0 w 5263116"/>
              <a:gd name="connsiteY0" fmla="*/ 0 h 890556"/>
              <a:gd name="connsiteX1" fmla="*/ 1244009 w 5263116"/>
              <a:gd name="connsiteY1" fmla="*/ 797441 h 890556"/>
              <a:gd name="connsiteX2" fmla="*/ 4136065 w 5263116"/>
              <a:gd name="connsiteY2" fmla="*/ 808074 h 890556"/>
              <a:gd name="connsiteX3" fmla="*/ 5263116 w 5263116"/>
              <a:gd name="connsiteY3" fmla="*/ 202018 h 890556"/>
              <a:gd name="connsiteX0" fmla="*/ 0 w 5263116"/>
              <a:gd name="connsiteY0" fmla="*/ 0 h 890556"/>
              <a:gd name="connsiteX1" fmla="*/ 1244009 w 5263116"/>
              <a:gd name="connsiteY1" fmla="*/ 797441 h 890556"/>
              <a:gd name="connsiteX2" fmla="*/ 4136065 w 5263116"/>
              <a:gd name="connsiteY2" fmla="*/ 808074 h 890556"/>
              <a:gd name="connsiteX3" fmla="*/ 5263116 w 5263116"/>
              <a:gd name="connsiteY3" fmla="*/ 202018 h 890556"/>
              <a:gd name="connsiteX0" fmla="*/ 0 w 5263116"/>
              <a:gd name="connsiteY0" fmla="*/ 0 h 875927"/>
              <a:gd name="connsiteX1" fmla="*/ 1282872 w 5263116"/>
              <a:gd name="connsiteY1" fmla="*/ 766516 h 875927"/>
              <a:gd name="connsiteX2" fmla="*/ 4136065 w 5263116"/>
              <a:gd name="connsiteY2" fmla="*/ 808074 h 875927"/>
              <a:gd name="connsiteX3" fmla="*/ 5263116 w 5263116"/>
              <a:gd name="connsiteY3" fmla="*/ 202018 h 875927"/>
              <a:gd name="connsiteX0" fmla="*/ 0 w 5263116"/>
              <a:gd name="connsiteY0" fmla="*/ 0 h 861099"/>
              <a:gd name="connsiteX1" fmla="*/ 1282872 w 5263116"/>
              <a:gd name="connsiteY1" fmla="*/ 766516 h 861099"/>
              <a:gd name="connsiteX2" fmla="*/ 4038908 w 5263116"/>
              <a:gd name="connsiteY2" fmla="*/ 783334 h 861099"/>
              <a:gd name="connsiteX3" fmla="*/ 5263116 w 5263116"/>
              <a:gd name="connsiteY3" fmla="*/ 202018 h 861099"/>
              <a:gd name="connsiteX0" fmla="*/ 0 w 5263116"/>
              <a:gd name="connsiteY0" fmla="*/ 0 h 878041"/>
              <a:gd name="connsiteX1" fmla="*/ 1282872 w 5263116"/>
              <a:gd name="connsiteY1" fmla="*/ 766516 h 878041"/>
              <a:gd name="connsiteX2" fmla="*/ 4038908 w 5263116"/>
              <a:gd name="connsiteY2" fmla="*/ 783334 h 878041"/>
              <a:gd name="connsiteX3" fmla="*/ 5263116 w 5263116"/>
              <a:gd name="connsiteY3" fmla="*/ 202018 h 878041"/>
              <a:gd name="connsiteX0" fmla="*/ 0 w 5263116"/>
              <a:gd name="connsiteY0" fmla="*/ 0 h 886746"/>
              <a:gd name="connsiteX1" fmla="*/ 1282872 w 5263116"/>
              <a:gd name="connsiteY1" fmla="*/ 766516 h 886746"/>
              <a:gd name="connsiteX2" fmla="*/ 4038908 w 5263116"/>
              <a:gd name="connsiteY2" fmla="*/ 783334 h 886746"/>
              <a:gd name="connsiteX3" fmla="*/ 5263116 w 5263116"/>
              <a:gd name="connsiteY3" fmla="*/ 202018 h 886746"/>
              <a:gd name="connsiteX0" fmla="*/ 0 w 5263116"/>
              <a:gd name="connsiteY0" fmla="*/ 0 h 894026"/>
              <a:gd name="connsiteX1" fmla="*/ 1282872 w 5263116"/>
              <a:gd name="connsiteY1" fmla="*/ 766516 h 894026"/>
              <a:gd name="connsiteX2" fmla="*/ 4038908 w 5263116"/>
              <a:gd name="connsiteY2" fmla="*/ 783334 h 894026"/>
              <a:gd name="connsiteX3" fmla="*/ 5263116 w 5263116"/>
              <a:gd name="connsiteY3" fmla="*/ 202018 h 894026"/>
              <a:gd name="connsiteX0" fmla="*/ 0 w 5263116"/>
              <a:gd name="connsiteY0" fmla="*/ 0 h 894026"/>
              <a:gd name="connsiteX1" fmla="*/ 1282872 w 5263116"/>
              <a:gd name="connsiteY1" fmla="*/ 766516 h 894026"/>
              <a:gd name="connsiteX2" fmla="*/ 4038908 w 5263116"/>
              <a:gd name="connsiteY2" fmla="*/ 783334 h 894026"/>
              <a:gd name="connsiteX3" fmla="*/ 5263116 w 5263116"/>
              <a:gd name="connsiteY3" fmla="*/ 202018 h 894026"/>
              <a:gd name="connsiteX0" fmla="*/ 0 w 5263116"/>
              <a:gd name="connsiteY0" fmla="*/ 0 h 870489"/>
              <a:gd name="connsiteX1" fmla="*/ 1282872 w 5263116"/>
              <a:gd name="connsiteY1" fmla="*/ 766516 h 870489"/>
              <a:gd name="connsiteX2" fmla="*/ 4058341 w 5263116"/>
              <a:gd name="connsiteY2" fmla="*/ 758595 h 870489"/>
              <a:gd name="connsiteX3" fmla="*/ 5263116 w 5263116"/>
              <a:gd name="connsiteY3" fmla="*/ 202018 h 870489"/>
              <a:gd name="connsiteX0" fmla="*/ 0 w 5263116"/>
              <a:gd name="connsiteY0" fmla="*/ 0 h 914811"/>
              <a:gd name="connsiteX1" fmla="*/ 1282872 w 5263116"/>
              <a:gd name="connsiteY1" fmla="*/ 766516 h 914811"/>
              <a:gd name="connsiteX2" fmla="*/ 3737720 w 5263116"/>
              <a:gd name="connsiteY2" fmla="*/ 826629 h 914811"/>
              <a:gd name="connsiteX3" fmla="*/ 5263116 w 5263116"/>
              <a:gd name="connsiteY3" fmla="*/ 202018 h 914811"/>
              <a:gd name="connsiteX0" fmla="*/ 0 w 5263116"/>
              <a:gd name="connsiteY0" fmla="*/ 0 h 906738"/>
              <a:gd name="connsiteX1" fmla="*/ 1282872 w 5263116"/>
              <a:gd name="connsiteY1" fmla="*/ 766516 h 906738"/>
              <a:gd name="connsiteX2" fmla="*/ 3737720 w 5263116"/>
              <a:gd name="connsiteY2" fmla="*/ 826629 h 906738"/>
              <a:gd name="connsiteX3" fmla="*/ 5263116 w 5263116"/>
              <a:gd name="connsiteY3" fmla="*/ 202018 h 906738"/>
              <a:gd name="connsiteX0" fmla="*/ 0 w 5263116"/>
              <a:gd name="connsiteY0" fmla="*/ 0 h 969555"/>
              <a:gd name="connsiteX1" fmla="*/ 1282872 w 5263116"/>
              <a:gd name="connsiteY1" fmla="*/ 766516 h 969555"/>
              <a:gd name="connsiteX2" fmla="*/ 3864834 w 5263116"/>
              <a:gd name="connsiteY2" fmla="*/ 908807 h 969555"/>
              <a:gd name="connsiteX3" fmla="*/ 5263116 w 5263116"/>
              <a:gd name="connsiteY3" fmla="*/ 202018 h 969555"/>
              <a:gd name="connsiteX0" fmla="*/ 0 w 5008889"/>
              <a:gd name="connsiteY0" fmla="*/ 0 h 969555"/>
              <a:gd name="connsiteX1" fmla="*/ 1282872 w 5008889"/>
              <a:gd name="connsiteY1" fmla="*/ 766516 h 969555"/>
              <a:gd name="connsiteX2" fmla="*/ 3864834 w 5008889"/>
              <a:gd name="connsiteY2" fmla="*/ 908807 h 969555"/>
              <a:gd name="connsiteX3" fmla="*/ 5008889 w 5008889"/>
              <a:gd name="connsiteY3" fmla="*/ 578667 h 969555"/>
              <a:gd name="connsiteX0" fmla="*/ 0 w 5008889"/>
              <a:gd name="connsiteY0" fmla="*/ 0 h 969555"/>
              <a:gd name="connsiteX1" fmla="*/ 1282872 w 5008889"/>
              <a:gd name="connsiteY1" fmla="*/ 766516 h 969555"/>
              <a:gd name="connsiteX2" fmla="*/ 3864834 w 5008889"/>
              <a:gd name="connsiteY2" fmla="*/ 908807 h 969555"/>
              <a:gd name="connsiteX3" fmla="*/ 5008889 w 5008889"/>
              <a:gd name="connsiteY3" fmla="*/ 578667 h 969555"/>
              <a:gd name="connsiteX0" fmla="*/ 0 w 5008889"/>
              <a:gd name="connsiteY0" fmla="*/ 0 h 969555"/>
              <a:gd name="connsiteX1" fmla="*/ 1282872 w 5008889"/>
              <a:gd name="connsiteY1" fmla="*/ 766516 h 969555"/>
              <a:gd name="connsiteX2" fmla="*/ 3864834 w 5008889"/>
              <a:gd name="connsiteY2" fmla="*/ 908807 h 969555"/>
              <a:gd name="connsiteX3" fmla="*/ 5008889 w 5008889"/>
              <a:gd name="connsiteY3" fmla="*/ 578667 h 969555"/>
              <a:gd name="connsiteX0" fmla="*/ 0 w 5008889"/>
              <a:gd name="connsiteY0" fmla="*/ 0 h 1039370"/>
              <a:gd name="connsiteX1" fmla="*/ 1282872 w 5008889"/>
              <a:gd name="connsiteY1" fmla="*/ 766516 h 1039370"/>
              <a:gd name="connsiteX2" fmla="*/ 3919312 w 5008889"/>
              <a:gd name="connsiteY2" fmla="*/ 990985 h 1039370"/>
              <a:gd name="connsiteX3" fmla="*/ 5008889 w 5008889"/>
              <a:gd name="connsiteY3" fmla="*/ 578667 h 1039370"/>
              <a:gd name="connsiteX0" fmla="*/ 0 w 5008889"/>
              <a:gd name="connsiteY0" fmla="*/ 0 h 1039370"/>
              <a:gd name="connsiteX1" fmla="*/ 1282872 w 5008889"/>
              <a:gd name="connsiteY1" fmla="*/ 766516 h 1039370"/>
              <a:gd name="connsiteX2" fmla="*/ 3919312 w 5008889"/>
              <a:gd name="connsiteY2" fmla="*/ 990985 h 1039370"/>
              <a:gd name="connsiteX3" fmla="*/ 5008889 w 5008889"/>
              <a:gd name="connsiteY3" fmla="*/ 578667 h 1039370"/>
              <a:gd name="connsiteX0" fmla="*/ 0 w 5020995"/>
              <a:gd name="connsiteY0" fmla="*/ 0 h 1039370"/>
              <a:gd name="connsiteX1" fmla="*/ 1282872 w 5020995"/>
              <a:gd name="connsiteY1" fmla="*/ 766516 h 1039370"/>
              <a:gd name="connsiteX2" fmla="*/ 3919312 w 5020995"/>
              <a:gd name="connsiteY2" fmla="*/ 990985 h 1039370"/>
              <a:gd name="connsiteX3" fmla="*/ 5020995 w 5020995"/>
              <a:gd name="connsiteY3" fmla="*/ 743023 h 1039370"/>
              <a:gd name="connsiteX0" fmla="*/ 0 w 5020995"/>
              <a:gd name="connsiteY0" fmla="*/ 0 h 1039370"/>
              <a:gd name="connsiteX1" fmla="*/ 1282872 w 5020995"/>
              <a:gd name="connsiteY1" fmla="*/ 766516 h 1039370"/>
              <a:gd name="connsiteX2" fmla="*/ 3919312 w 5020995"/>
              <a:gd name="connsiteY2" fmla="*/ 990985 h 1039370"/>
              <a:gd name="connsiteX3" fmla="*/ 5020995 w 5020995"/>
              <a:gd name="connsiteY3" fmla="*/ 743023 h 1039370"/>
              <a:gd name="connsiteX0" fmla="*/ 0 w 5020995"/>
              <a:gd name="connsiteY0" fmla="*/ 0 h 1025361"/>
              <a:gd name="connsiteX1" fmla="*/ 1282872 w 5020995"/>
              <a:gd name="connsiteY1" fmla="*/ 766516 h 1025361"/>
              <a:gd name="connsiteX2" fmla="*/ 3919312 w 5020995"/>
              <a:gd name="connsiteY2" fmla="*/ 990985 h 1025361"/>
              <a:gd name="connsiteX3" fmla="*/ 5020995 w 5020995"/>
              <a:gd name="connsiteY3" fmla="*/ 743023 h 1025361"/>
              <a:gd name="connsiteX0" fmla="*/ 0 w 5020995"/>
              <a:gd name="connsiteY0" fmla="*/ 0 h 1025361"/>
              <a:gd name="connsiteX1" fmla="*/ 1282872 w 5020995"/>
              <a:gd name="connsiteY1" fmla="*/ 766516 h 1025361"/>
              <a:gd name="connsiteX2" fmla="*/ 3919312 w 5020995"/>
              <a:gd name="connsiteY2" fmla="*/ 990985 h 1025361"/>
              <a:gd name="connsiteX3" fmla="*/ 5020995 w 5020995"/>
              <a:gd name="connsiteY3" fmla="*/ 743023 h 1025361"/>
              <a:gd name="connsiteX0" fmla="*/ 0 w 4996783"/>
              <a:gd name="connsiteY0" fmla="*/ 0 h 1025361"/>
              <a:gd name="connsiteX1" fmla="*/ 1282872 w 4996783"/>
              <a:gd name="connsiteY1" fmla="*/ 766516 h 1025361"/>
              <a:gd name="connsiteX2" fmla="*/ 3919312 w 4996783"/>
              <a:gd name="connsiteY2" fmla="*/ 990985 h 1025361"/>
              <a:gd name="connsiteX3" fmla="*/ 4996783 w 4996783"/>
              <a:gd name="connsiteY3" fmla="*/ 825200 h 1025361"/>
              <a:gd name="connsiteX0" fmla="*/ 0 w 4996783"/>
              <a:gd name="connsiteY0" fmla="*/ 0 h 1025361"/>
              <a:gd name="connsiteX1" fmla="*/ 1282872 w 4996783"/>
              <a:gd name="connsiteY1" fmla="*/ 766516 h 1025361"/>
              <a:gd name="connsiteX2" fmla="*/ 3919312 w 4996783"/>
              <a:gd name="connsiteY2" fmla="*/ 990985 h 1025361"/>
              <a:gd name="connsiteX3" fmla="*/ 4996783 w 4996783"/>
              <a:gd name="connsiteY3" fmla="*/ 825200 h 1025361"/>
              <a:gd name="connsiteX0" fmla="*/ 0 w 4996783"/>
              <a:gd name="connsiteY0" fmla="*/ 0 h 1025361"/>
              <a:gd name="connsiteX1" fmla="*/ 1282872 w 4996783"/>
              <a:gd name="connsiteY1" fmla="*/ 766516 h 1025361"/>
              <a:gd name="connsiteX2" fmla="*/ 3919312 w 4996783"/>
              <a:gd name="connsiteY2" fmla="*/ 990985 h 1025361"/>
              <a:gd name="connsiteX3" fmla="*/ 4996783 w 4996783"/>
              <a:gd name="connsiteY3" fmla="*/ 825200 h 1025361"/>
              <a:gd name="connsiteX0" fmla="*/ 0 w 4996783"/>
              <a:gd name="connsiteY0" fmla="*/ 0 h 1025361"/>
              <a:gd name="connsiteX1" fmla="*/ 1282872 w 4996783"/>
              <a:gd name="connsiteY1" fmla="*/ 766516 h 1025361"/>
              <a:gd name="connsiteX2" fmla="*/ 3919312 w 4996783"/>
              <a:gd name="connsiteY2" fmla="*/ 990985 h 1025361"/>
              <a:gd name="connsiteX3" fmla="*/ 4996783 w 4996783"/>
              <a:gd name="connsiteY3" fmla="*/ 825200 h 1025361"/>
              <a:gd name="connsiteX0" fmla="*/ 0 w 4996783"/>
              <a:gd name="connsiteY0" fmla="*/ 0 h 1025361"/>
              <a:gd name="connsiteX1" fmla="*/ 1282872 w 4996783"/>
              <a:gd name="connsiteY1" fmla="*/ 766516 h 1025361"/>
              <a:gd name="connsiteX2" fmla="*/ 3919312 w 4996783"/>
              <a:gd name="connsiteY2" fmla="*/ 990985 h 1025361"/>
              <a:gd name="connsiteX3" fmla="*/ 4996783 w 4996783"/>
              <a:gd name="connsiteY3" fmla="*/ 825200 h 1025361"/>
              <a:gd name="connsiteX0" fmla="*/ 0 w 4954411"/>
              <a:gd name="connsiteY0" fmla="*/ 0 h 1025361"/>
              <a:gd name="connsiteX1" fmla="*/ 1282872 w 4954411"/>
              <a:gd name="connsiteY1" fmla="*/ 766516 h 1025361"/>
              <a:gd name="connsiteX2" fmla="*/ 3919312 w 4954411"/>
              <a:gd name="connsiteY2" fmla="*/ 990985 h 1025361"/>
              <a:gd name="connsiteX3" fmla="*/ 4954411 w 4954411"/>
              <a:gd name="connsiteY3" fmla="*/ 845744 h 1025361"/>
              <a:gd name="connsiteX0" fmla="*/ 0 w 4954411"/>
              <a:gd name="connsiteY0" fmla="*/ 0 h 1025361"/>
              <a:gd name="connsiteX1" fmla="*/ 1282872 w 4954411"/>
              <a:gd name="connsiteY1" fmla="*/ 766516 h 1025361"/>
              <a:gd name="connsiteX2" fmla="*/ 3919312 w 4954411"/>
              <a:gd name="connsiteY2" fmla="*/ 990985 h 1025361"/>
              <a:gd name="connsiteX3" fmla="*/ 4954411 w 4954411"/>
              <a:gd name="connsiteY3" fmla="*/ 845744 h 1025361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54411"/>
              <a:gd name="connsiteY0" fmla="*/ 0 h 1106914"/>
              <a:gd name="connsiteX1" fmla="*/ 1282872 w 4954411"/>
              <a:gd name="connsiteY1" fmla="*/ 766516 h 1106914"/>
              <a:gd name="connsiteX2" fmla="*/ 3786145 w 4954411"/>
              <a:gd name="connsiteY2" fmla="*/ 1080011 h 1106914"/>
              <a:gd name="connsiteX3" fmla="*/ 4954411 w 4954411"/>
              <a:gd name="connsiteY3" fmla="*/ 845744 h 1106914"/>
              <a:gd name="connsiteX0" fmla="*/ 0 w 4960464"/>
              <a:gd name="connsiteY0" fmla="*/ 0 h 1051472"/>
              <a:gd name="connsiteX1" fmla="*/ 1288925 w 4960464"/>
              <a:gd name="connsiteY1" fmla="*/ 711731 h 1051472"/>
              <a:gd name="connsiteX2" fmla="*/ 3792198 w 4960464"/>
              <a:gd name="connsiteY2" fmla="*/ 1025226 h 1051472"/>
              <a:gd name="connsiteX3" fmla="*/ 4960464 w 4960464"/>
              <a:gd name="connsiteY3" fmla="*/ 790959 h 1051472"/>
              <a:gd name="connsiteX0" fmla="*/ 0 w 4960464"/>
              <a:gd name="connsiteY0" fmla="*/ 0 h 1051472"/>
              <a:gd name="connsiteX1" fmla="*/ 1288925 w 4960464"/>
              <a:gd name="connsiteY1" fmla="*/ 711731 h 1051472"/>
              <a:gd name="connsiteX2" fmla="*/ 3792198 w 4960464"/>
              <a:gd name="connsiteY2" fmla="*/ 1025226 h 1051472"/>
              <a:gd name="connsiteX3" fmla="*/ 4960464 w 4960464"/>
              <a:gd name="connsiteY3" fmla="*/ 790959 h 10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0464" h="1051472">
                <a:moveTo>
                  <a:pt x="0" y="0"/>
                </a:moveTo>
                <a:cubicBezTo>
                  <a:pt x="224429" y="289571"/>
                  <a:pt x="656892" y="540860"/>
                  <a:pt x="1288925" y="711731"/>
                </a:cubicBezTo>
                <a:cubicBezTo>
                  <a:pt x="1920958" y="882602"/>
                  <a:pt x="3037605" y="1133516"/>
                  <a:pt x="3792198" y="1025226"/>
                </a:cubicBezTo>
                <a:cubicBezTo>
                  <a:pt x="4309607" y="985417"/>
                  <a:pt x="4575232" y="910947"/>
                  <a:pt x="4960464" y="790959"/>
                </a:cubicBezTo>
              </a:path>
            </a:pathLst>
          </a:cu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TextBox 53"/>
          <p:cNvSpPr txBox="1">
            <a:spLocks noChangeArrowheads="1"/>
          </p:cNvSpPr>
          <p:nvPr/>
        </p:nvSpPr>
        <p:spPr bwMode="auto">
          <a:xfrm>
            <a:off x="8439611" y="3393309"/>
            <a:ext cx="439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AC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230381" y="2717985"/>
            <a:ext cx="4876800" cy="1149406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53"/>
          <p:cNvSpPr txBox="1">
            <a:spLocks noChangeArrowheads="1"/>
          </p:cNvSpPr>
          <p:nvPr/>
        </p:nvSpPr>
        <p:spPr bwMode="auto">
          <a:xfrm>
            <a:off x="3969773" y="1625590"/>
            <a:ext cx="6110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" name="TextBox 53"/>
          <p:cNvSpPr txBox="1">
            <a:spLocks noChangeArrowheads="1"/>
          </p:cNvSpPr>
          <p:nvPr/>
        </p:nvSpPr>
        <p:spPr bwMode="auto">
          <a:xfrm>
            <a:off x="5841884" y="2390007"/>
            <a:ext cx="530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ATC</a:t>
            </a:r>
            <a:endParaRPr lang="en-US" altLang="en-US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0200" y="4662579"/>
                <a:ext cx="3657600" cy="1518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+mj-lt"/>
                  </a:rPr>
                  <a:t>At Q* where MR=MC, SMC = MC and ATC=AC.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And while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dATC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dQ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dQ</m:t>
                        </m:r>
                      </m:den>
                    </m:f>
                  </m:oMath>
                </a14:m>
                <a:endParaRPr lang="en-US" dirty="0">
                  <a:ea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+mj-lt"/>
                  </a:rPr>
                  <a:t>However,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dATC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baseline="0" smtClean="0">
                            <a:latin typeface="Cambria Math"/>
                          </a:rPr>
                          <m:t>dQ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latin typeface="+mj-lt"/>
                  <a:ea typeface="Cambria Math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662579"/>
                <a:ext cx="3657600" cy="151849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67" t="-2008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762000" y="4142700"/>
            <a:ext cx="73914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229544" y="3955437"/>
            <a:ext cx="4619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BE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63970" y="3325053"/>
            <a:ext cx="7578884" cy="1426120"/>
          </a:xfrm>
          <a:custGeom>
            <a:avLst/>
            <a:gdLst>
              <a:gd name="connsiteX0" fmla="*/ 0 w 4951379"/>
              <a:gd name="connsiteY0" fmla="*/ 3754876 h 3754876"/>
              <a:gd name="connsiteX1" fmla="*/ 2957209 w 4951379"/>
              <a:gd name="connsiteY1" fmla="*/ 1809344 h 3754876"/>
              <a:gd name="connsiteX2" fmla="*/ 4951379 w 4951379"/>
              <a:gd name="connsiteY2" fmla="*/ 0 h 3754876"/>
              <a:gd name="connsiteX0" fmla="*/ 0 w 4951379"/>
              <a:gd name="connsiteY0" fmla="*/ 3754876 h 3754876"/>
              <a:gd name="connsiteX1" fmla="*/ 2988623 w 4951379"/>
              <a:gd name="connsiteY1" fmla="*/ 2101716 h 3754876"/>
              <a:gd name="connsiteX2" fmla="*/ 4951379 w 4951379"/>
              <a:gd name="connsiteY2" fmla="*/ 0 h 3754876"/>
              <a:gd name="connsiteX0" fmla="*/ 0 w 4995359"/>
              <a:gd name="connsiteY0" fmla="*/ 4313040 h 4313040"/>
              <a:gd name="connsiteX1" fmla="*/ 2988623 w 4995359"/>
              <a:gd name="connsiteY1" fmla="*/ 2659880 h 4313040"/>
              <a:gd name="connsiteX2" fmla="*/ 4995359 w 4995359"/>
              <a:gd name="connsiteY2" fmla="*/ 0 h 4313040"/>
              <a:gd name="connsiteX0" fmla="*/ 0 w 4995359"/>
              <a:gd name="connsiteY0" fmla="*/ 4313040 h 4313040"/>
              <a:gd name="connsiteX1" fmla="*/ 2988623 w 4995359"/>
              <a:gd name="connsiteY1" fmla="*/ 2659880 h 4313040"/>
              <a:gd name="connsiteX2" fmla="*/ 4995359 w 4995359"/>
              <a:gd name="connsiteY2" fmla="*/ 0 h 4313040"/>
              <a:gd name="connsiteX0" fmla="*/ 0 w 5083319"/>
              <a:gd name="connsiteY0" fmla="*/ 4073827 h 4073827"/>
              <a:gd name="connsiteX1" fmla="*/ 3076583 w 5083319"/>
              <a:gd name="connsiteY1" fmla="*/ 2659880 h 4073827"/>
              <a:gd name="connsiteX2" fmla="*/ 5083319 w 5083319"/>
              <a:gd name="connsiteY2" fmla="*/ 0 h 4073827"/>
              <a:gd name="connsiteX0" fmla="*/ 0 w 5083319"/>
              <a:gd name="connsiteY0" fmla="*/ 4073827 h 4073827"/>
              <a:gd name="connsiteX1" fmla="*/ 3076583 w 5083319"/>
              <a:gd name="connsiteY1" fmla="*/ 2659880 h 4073827"/>
              <a:gd name="connsiteX2" fmla="*/ 5083319 w 5083319"/>
              <a:gd name="connsiteY2" fmla="*/ 0 h 4073827"/>
              <a:gd name="connsiteX0" fmla="*/ 0 w 5102167"/>
              <a:gd name="connsiteY0" fmla="*/ 3648561 h 3648561"/>
              <a:gd name="connsiteX1" fmla="*/ 3095431 w 5102167"/>
              <a:gd name="connsiteY1" fmla="*/ 2659880 h 3648561"/>
              <a:gd name="connsiteX2" fmla="*/ 5102167 w 5102167"/>
              <a:gd name="connsiteY2" fmla="*/ 0 h 3648561"/>
              <a:gd name="connsiteX0" fmla="*/ 0 w 5102167"/>
              <a:gd name="connsiteY0" fmla="*/ 3648561 h 3648561"/>
              <a:gd name="connsiteX1" fmla="*/ 3095431 w 5102167"/>
              <a:gd name="connsiteY1" fmla="*/ 2553565 h 3648561"/>
              <a:gd name="connsiteX2" fmla="*/ 5102167 w 5102167"/>
              <a:gd name="connsiteY2" fmla="*/ 0 h 364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2167" h="3648561">
                <a:moveTo>
                  <a:pt x="0" y="3648561"/>
                </a:moveTo>
                <a:cubicBezTo>
                  <a:pt x="1103687" y="3413968"/>
                  <a:pt x="2245070" y="3161658"/>
                  <a:pt x="3095431" y="2553565"/>
                </a:cubicBezTo>
                <a:cubicBezTo>
                  <a:pt x="3945792" y="1945472"/>
                  <a:pt x="4586809" y="1123350"/>
                  <a:pt x="5102167" y="0"/>
                </a:cubicBezTo>
              </a:path>
            </a:pathLst>
          </a:custGeom>
          <a:noFill/>
          <a:ln w="38100">
            <a:solidFill>
              <a:srgbClr val="0D2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88136" y="1895272"/>
            <a:ext cx="2106040" cy="3749226"/>
          </a:xfrm>
          <a:custGeom>
            <a:avLst/>
            <a:gdLst>
              <a:gd name="connsiteX0" fmla="*/ 0 w 1673158"/>
              <a:gd name="connsiteY0" fmla="*/ 3667328 h 3667328"/>
              <a:gd name="connsiteX1" fmla="*/ 992222 w 1673158"/>
              <a:gd name="connsiteY1" fmla="*/ 2373549 h 3667328"/>
              <a:gd name="connsiteX2" fmla="*/ 1673158 w 1673158"/>
              <a:gd name="connsiteY2" fmla="*/ 0 h 366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158" h="3667328">
                <a:moveTo>
                  <a:pt x="0" y="3667328"/>
                </a:moveTo>
                <a:cubicBezTo>
                  <a:pt x="356681" y="3326049"/>
                  <a:pt x="713362" y="2984770"/>
                  <a:pt x="992222" y="2373549"/>
                </a:cubicBezTo>
                <a:cubicBezTo>
                  <a:pt x="1271082" y="1762328"/>
                  <a:pt x="1472120" y="881164"/>
                  <a:pt x="1673158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89636" y="1860439"/>
            <a:ext cx="2918" cy="432063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1364" y="3849557"/>
            <a:ext cx="303827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3671" y="1860439"/>
            <a:ext cx="4775312" cy="432063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54"/>
          <p:cNvSpPr txBox="1">
            <a:spLocks noChangeArrowheads="1"/>
          </p:cNvSpPr>
          <p:nvPr/>
        </p:nvSpPr>
        <p:spPr bwMode="auto">
          <a:xfrm>
            <a:off x="4543626" y="5978225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</a:p>
        </p:txBody>
      </p:sp>
      <p:sp>
        <p:nvSpPr>
          <p:cNvPr id="37" name="TextBox 55"/>
          <p:cNvSpPr txBox="1">
            <a:spLocks noChangeArrowheads="1"/>
          </p:cNvSpPr>
          <p:nvPr/>
        </p:nvSpPr>
        <p:spPr bwMode="auto">
          <a:xfrm>
            <a:off x="3267666" y="6247613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Q*</a:t>
            </a:r>
          </a:p>
        </p:txBody>
      </p:sp>
      <p:sp>
        <p:nvSpPr>
          <p:cNvPr id="41" name="TextBox 54"/>
          <p:cNvSpPr txBox="1">
            <a:spLocks noChangeArrowheads="1"/>
          </p:cNvSpPr>
          <p:nvPr/>
        </p:nvSpPr>
        <p:spPr bwMode="auto">
          <a:xfrm>
            <a:off x="2057400" y="946613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46500" y="1860439"/>
            <a:ext cx="303827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7800" y="954746"/>
            <a:ext cx="5235575" cy="2362200"/>
          </a:xfrm>
          <a:prstGeom prst="line">
            <a:avLst/>
          </a:prstGeom>
          <a:ln w="381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5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Setter in the Long Run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Simple, just MR = MC</a:t>
            </a:r>
          </a:p>
          <a:p>
            <a:pPr eaLnBrk="1" hangingPunct="1"/>
            <a:r>
              <a:rPr lang="en-US" altLang="en-US" smtClean="0"/>
              <a:t>Maximize profit w.r.t. Q</a:t>
            </a:r>
          </a:p>
          <a:p>
            <a:pPr eaLnBrk="1" hangingPunct="1"/>
            <a:r>
              <a:rPr lang="en-US" altLang="en-US" smtClean="0"/>
              <a:t>Maximize profit w.r.t. K,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Profit Maximizing Alternative 1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Simple, set MC = MR, find q.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759360"/>
              </p:ext>
            </p:extLst>
          </p:nvPr>
        </p:nvGraphicFramePr>
        <p:xfrm>
          <a:off x="384175" y="2128838"/>
          <a:ext cx="8407400" cy="385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3" imgW="4432300" imgH="2032000" progId="Equation.DSMT4">
                  <p:embed/>
                </p:oleObj>
              </mc:Choice>
              <mc:Fallback>
                <p:oleObj name="Equation" r:id="rId3" imgW="4432300" imgH="20320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2128838"/>
                        <a:ext cx="8407400" cy="385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Profit Max , Choose q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Assuming you know C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=C(v, w, Q)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96753"/>
              </p:ext>
            </p:extLst>
          </p:nvPr>
        </p:nvGraphicFramePr>
        <p:xfrm>
          <a:off x="152400" y="1676400"/>
          <a:ext cx="877887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3" imgW="4800600" imgH="2362200" progId="Equation.DSMT4">
                  <p:embed/>
                </p:oleObj>
              </mc:Choice>
              <mc:Fallback>
                <p:oleObj name="Equation" r:id="rId3" imgW="4800600" imgH="2362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8778875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Profit Max 3, MRP</a:t>
            </a:r>
            <a:r>
              <a:rPr lang="en-US" baseline="-25000" smtClean="0"/>
              <a:t>K</a:t>
            </a:r>
            <a:r>
              <a:rPr lang="en-US" smtClean="0"/>
              <a:t>=v, MRP</a:t>
            </a:r>
            <a:r>
              <a:rPr lang="en-US" baseline="-25000" smtClean="0"/>
              <a:t>L</a:t>
            </a:r>
            <a:r>
              <a:rPr lang="en-US" smtClean="0"/>
              <a:t>=w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altLang="en-US" smtClean="0"/>
              <a:t>Optimize by choosing K and L.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859864"/>
              </p:ext>
            </p:extLst>
          </p:nvPr>
        </p:nvGraphicFramePr>
        <p:xfrm>
          <a:off x="228600" y="1447800"/>
          <a:ext cx="6883400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3" imgW="4546440" imgH="3327120" progId="Equation.DSMT4">
                  <p:embed/>
                </p:oleObj>
              </mc:Choice>
              <mc:Fallback>
                <p:oleObj name="Equation" r:id="rId3" imgW="4546440" imgH="332712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6883400" cy="504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028659"/>
              </p:ext>
            </p:extLst>
          </p:nvPr>
        </p:nvGraphicFramePr>
        <p:xfrm>
          <a:off x="6167336" y="1447800"/>
          <a:ext cx="276066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5" imgW="2057400" imgH="990360" progId="Equation.DSMT4">
                  <p:embed/>
                </p:oleObj>
              </mc:Choice>
              <mc:Fallback>
                <p:oleObj name="Equation" r:id="rId5" imgW="2057400" imgH="99036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336" y="1447800"/>
                        <a:ext cx="2760663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167336" y="1447800"/>
            <a:ext cx="28956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72063" y="3010177"/>
            <a:ext cx="914400" cy="533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67200" y="4410403"/>
            <a:ext cx="914400" cy="533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3791634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Maximizing </a:t>
            </a:r>
            <a:r>
              <a:rPr lang="el-GR" dirty="0" smtClean="0">
                <a:latin typeface="+mj-lt"/>
              </a:rPr>
              <a:t>π</a:t>
            </a:r>
            <a:r>
              <a:rPr lang="en-US" dirty="0" smtClean="0">
                <a:latin typeface="+mj-lt"/>
              </a:rPr>
              <a:t> means hiring each input until MRP = its price.</a:t>
            </a:r>
          </a:p>
        </p:txBody>
      </p:sp>
      <p:cxnSp>
        <p:nvCxnSpPr>
          <p:cNvPr id="7" name="Straight Arrow Connector 6"/>
          <p:cNvCxnSpPr>
            <a:endCxn id="4" idx="5"/>
          </p:cNvCxnSpPr>
          <p:nvPr/>
        </p:nvCxnSpPr>
        <p:spPr>
          <a:xfrm flipH="1" flipV="1">
            <a:off x="5052552" y="3465462"/>
            <a:ext cx="610567" cy="3358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647233" y="4191000"/>
            <a:ext cx="610567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Profit Max, choose K and L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altLang="en-US" smtClean="0"/>
              <a:t>SOC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57357"/>
              </p:ext>
            </p:extLst>
          </p:nvPr>
        </p:nvGraphicFramePr>
        <p:xfrm>
          <a:off x="442913" y="1676400"/>
          <a:ext cx="7931150" cy="393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3530600" imgH="1752600" progId="Equation.DSMT4">
                  <p:embed/>
                </p:oleObj>
              </mc:Choice>
              <mc:Fallback>
                <p:oleObj name="Equation" r:id="rId3" imgW="3530600" imgH="1752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676400"/>
                        <a:ext cx="7931150" cy="393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2788"/>
            <a:ext cx="7772400" cy="879475"/>
          </a:xfrm>
        </p:spPr>
        <p:txBody>
          <a:bodyPr/>
          <a:lstStyle/>
          <a:p>
            <a:pPr eaLnBrk="1" hangingPunct="1"/>
            <a:r>
              <a:rPr lang="en-US" altLang="en-US" smtClean="0"/>
              <a:t>Monopoly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9713"/>
            <a:ext cx="7842250" cy="5153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Firm with monopoly or market power has the ability to set its price and produce at any point on the market demand curve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Whether the ONLY seller in the market depends on the definition of the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Tylenol?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Pace Salsa?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Dallas Morning News?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Raleigh/Durham Intl. Airport?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Profit Max, choose K and L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Profit function, maximal profits for a given w, v.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103418"/>
              </p:ext>
            </p:extLst>
          </p:nvPr>
        </p:nvGraphicFramePr>
        <p:xfrm>
          <a:off x="685800" y="2209800"/>
          <a:ext cx="73882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3" imgW="4470120" imgH="1473120" progId="Equation.DSMT4">
                  <p:embed/>
                </p:oleObj>
              </mc:Choice>
              <mc:Fallback>
                <p:oleObj name="Equation" r:id="rId3" imgW="4470120" imgH="147312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7388225" cy="243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1663" y="3824288"/>
            <a:ext cx="2087562" cy="849312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1849438" y="2635250"/>
            <a:ext cx="2109787" cy="1170781"/>
          </a:xfrm>
          <a:prstGeom prst="rtTriangle">
            <a:avLst/>
          </a:prstGeom>
          <a:solidFill>
            <a:srgbClr val="FFFF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Monopoly Result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Compared to perfect competition, higher price, lower quantity, economic profit, higher producer surplus, lower consumer surplus. In the long run, producer surplus = profit.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71663" y="3168650"/>
            <a:ext cx="5311775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635250"/>
            <a:ext cx="5497512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71663" y="3810000"/>
            <a:ext cx="2111375" cy="190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83038" y="3810000"/>
            <a:ext cx="0" cy="19589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3482975" cy="411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6125" y="3027363"/>
            <a:ext cx="4862513" cy="233838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54438" y="5803900"/>
            <a:ext cx="4556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2463" y="3321050"/>
            <a:ext cx="4397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5438" y="5022850"/>
            <a:ext cx="327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22388" y="3621088"/>
            <a:ext cx="419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6000" y="3587750"/>
            <a:ext cx="14208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7200" dirty="0">
                <a:latin typeface="+mj-lt"/>
              </a:rPr>
              <a:t>π</a:t>
            </a:r>
            <a:endParaRPr lang="en-US" sz="72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79963" y="3486150"/>
            <a:ext cx="6286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DWL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4530725" y="3856038"/>
            <a:ext cx="563563" cy="498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959225" y="3824288"/>
            <a:ext cx="1092200" cy="1293812"/>
          </a:xfrm>
          <a:custGeom>
            <a:avLst/>
            <a:gdLst>
              <a:gd name="connsiteX0" fmla="*/ 1092819 w 1092819"/>
              <a:gd name="connsiteY0" fmla="*/ 624469 h 1293542"/>
              <a:gd name="connsiteX1" fmla="*/ 22302 w 1092819"/>
              <a:gd name="connsiteY1" fmla="*/ 0 h 1293542"/>
              <a:gd name="connsiteX2" fmla="*/ 0 w 1092819"/>
              <a:gd name="connsiteY2" fmla="*/ 1293542 h 1293542"/>
              <a:gd name="connsiteX3" fmla="*/ 278780 w 1092819"/>
              <a:gd name="connsiteY3" fmla="*/ 1182030 h 1293542"/>
              <a:gd name="connsiteX4" fmla="*/ 624468 w 1092819"/>
              <a:gd name="connsiteY4" fmla="*/ 959005 h 1293542"/>
              <a:gd name="connsiteX5" fmla="*/ 1092819 w 1092819"/>
              <a:gd name="connsiteY5" fmla="*/ 624469 h 129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819" h="1293542">
                <a:moveTo>
                  <a:pt x="1092819" y="624469"/>
                </a:moveTo>
                <a:lnTo>
                  <a:pt x="22302" y="0"/>
                </a:lnTo>
                <a:lnTo>
                  <a:pt x="0" y="1293542"/>
                </a:lnTo>
                <a:lnTo>
                  <a:pt x="278780" y="1182030"/>
                </a:lnTo>
                <a:lnTo>
                  <a:pt x="624468" y="959005"/>
                </a:lnTo>
                <a:lnTo>
                  <a:pt x="1092819" y="624469"/>
                </a:lnTo>
                <a:close/>
              </a:path>
            </a:pathLst>
          </a:custGeom>
          <a:solidFill>
            <a:srgbClr val="B499C3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871663" y="4673600"/>
            <a:ext cx="2111375" cy="190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6125" y="3027363"/>
            <a:ext cx="6937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CS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Triangle 28"/>
          <p:cNvSpPr/>
          <p:nvPr/>
        </p:nvSpPr>
        <p:spPr>
          <a:xfrm>
            <a:off x="1871662" y="2887664"/>
            <a:ext cx="3101975" cy="1781968"/>
          </a:xfrm>
          <a:prstGeom prst="rtTriangle">
            <a:avLst/>
          </a:prstGeom>
          <a:solidFill>
            <a:srgbClr val="FFFF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Competitive Comparison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 long run, no profit or producer surplus (constant cost case anyway).</a:t>
            </a:r>
          </a:p>
          <a:p>
            <a:pPr eaLnBrk="1" hangingPunct="1"/>
            <a:r>
              <a:rPr lang="en-US" altLang="en-US" sz="2400" smtClean="0"/>
              <a:t>Because of the deadweight loss from monopoly, it is considered a market failure.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506663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6011863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71663" y="3421063"/>
            <a:ext cx="5311775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>
                <a:alpha val="1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887663"/>
            <a:ext cx="5497512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35150" y="4669631"/>
            <a:ext cx="3236913" cy="2936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2063" y="4670425"/>
            <a:ext cx="0" cy="13731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887663"/>
            <a:ext cx="3101975" cy="368935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6125" y="3279775"/>
            <a:ext cx="4862513" cy="2338388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71600" y="2506663"/>
            <a:ext cx="3032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62913" y="6027738"/>
            <a:ext cx="339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67225" y="6397625"/>
            <a:ext cx="5064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6988" y="2876550"/>
            <a:ext cx="39925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Competitive Market supply = Market 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2463" y="3573463"/>
            <a:ext cx="439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5438" y="5276850"/>
            <a:ext cx="3270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sp>
        <p:nvSpPr>
          <p:cNvPr id="33" name="Freeform 32"/>
          <p:cNvSpPr/>
          <p:nvPr/>
        </p:nvSpPr>
        <p:spPr>
          <a:xfrm>
            <a:off x="3959225" y="4078288"/>
            <a:ext cx="1092200" cy="1293812"/>
          </a:xfrm>
          <a:custGeom>
            <a:avLst/>
            <a:gdLst>
              <a:gd name="connsiteX0" fmla="*/ 1092819 w 1092819"/>
              <a:gd name="connsiteY0" fmla="*/ 624469 h 1293542"/>
              <a:gd name="connsiteX1" fmla="*/ 22302 w 1092819"/>
              <a:gd name="connsiteY1" fmla="*/ 0 h 1293542"/>
              <a:gd name="connsiteX2" fmla="*/ 0 w 1092819"/>
              <a:gd name="connsiteY2" fmla="*/ 1293542 h 1293542"/>
              <a:gd name="connsiteX3" fmla="*/ 278780 w 1092819"/>
              <a:gd name="connsiteY3" fmla="*/ 1182030 h 1293542"/>
              <a:gd name="connsiteX4" fmla="*/ 624468 w 1092819"/>
              <a:gd name="connsiteY4" fmla="*/ 959005 h 1293542"/>
              <a:gd name="connsiteX5" fmla="*/ 1092819 w 1092819"/>
              <a:gd name="connsiteY5" fmla="*/ 624469 h 129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819" h="1293542">
                <a:moveTo>
                  <a:pt x="1092819" y="624469"/>
                </a:moveTo>
                <a:lnTo>
                  <a:pt x="22302" y="0"/>
                </a:lnTo>
                <a:lnTo>
                  <a:pt x="0" y="1293542"/>
                </a:lnTo>
                <a:lnTo>
                  <a:pt x="278780" y="1182030"/>
                </a:lnTo>
                <a:lnTo>
                  <a:pt x="624468" y="959005"/>
                </a:lnTo>
                <a:lnTo>
                  <a:pt x="1092819" y="624469"/>
                </a:lnTo>
                <a:close/>
              </a:path>
            </a:pathLst>
          </a:custGeom>
          <a:solidFill>
            <a:srgbClr val="B499C3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893888" y="4089400"/>
            <a:ext cx="2111375" cy="1905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97088" y="3343275"/>
            <a:ext cx="17065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200" dirty="0">
                <a:latin typeface="+mj-lt"/>
              </a:rPr>
              <a:t>CS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983038" y="4059238"/>
            <a:ext cx="0" cy="1998662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45050" y="6080125"/>
            <a:ext cx="422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22688" y="6083300"/>
            <a:ext cx="471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0175" y="3905250"/>
            <a:ext cx="4349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98588" y="4449763"/>
            <a:ext cx="3857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C</a:t>
            </a:r>
          </a:p>
        </p:txBody>
      </p:sp>
      <p:sp>
        <p:nvSpPr>
          <p:cNvPr id="17" name="Freeform 16"/>
          <p:cNvSpPr/>
          <p:nvPr/>
        </p:nvSpPr>
        <p:spPr>
          <a:xfrm>
            <a:off x="3460750" y="3275013"/>
            <a:ext cx="3430588" cy="2287587"/>
          </a:xfrm>
          <a:custGeom>
            <a:avLst/>
            <a:gdLst>
              <a:gd name="connsiteX0" fmla="*/ 3568391 w 3568391"/>
              <a:gd name="connsiteY0" fmla="*/ 0 h 2341757"/>
              <a:gd name="connsiteX1" fmla="*/ 1784196 w 3568391"/>
              <a:gd name="connsiteY1" fmla="*/ 1405054 h 2341757"/>
              <a:gd name="connsiteX2" fmla="*/ 747132 w 3568391"/>
              <a:gd name="connsiteY2" fmla="*/ 2051825 h 2341757"/>
              <a:gd name="connsiteX3" fmla="*/ 0 w 3568391"/>
              <a:gd name="connsiteY3" fmla="*/ 2341757 h 23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391" h="2341757">
                <a:moveTo>
                  <a:pt x="3568391" y="0"/>
                </a:moveTo>
                <a:cubicBezTo>
                  <a:pt x="2911398" y="531541"/>
                  <a:pt x="2254406" y="1063083"/>
                  <a:pt x="1784196" y="1405054"/>
                </a:cubicBezTo>
                <a:cubicBezTo>
                  <a:pt x="1313986" y="1747025"/>
                  <a:pt x="1044498" y="1895708"/>
                  <a:pt x="747132" y="2051825"/>
                </a:cubicBezTo>
                <a:cubicBezTo>
                  <a:pt x="449766" y="2207942"/>
                  <a:pt x="224883" y="2274849"/>
                  <a:pt x="0" y="2341757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865497" y="4914088"/>
            <a:ext cx="2111375" cy="1905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281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Inverse Elasticity Rule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8988" y="3503613"/>
            <a:ext cx="77724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394DA3"/>
                </a:solidFill>
                <a:latin typeface="Calibri" pitchFamily="34" charset="0"/>
              </a:rPr>
              <a:t> 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334027"/>
              </p:ext>
            </p:extLst>
          </p:nvPr>
        </p:nvGraphicFramePr>
        <p:xfrm>
          <a:off x="914400" y="1066800"/>
          <a:ext cx="6986587" cy="529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Equation" r:id="rId3" imgW="3898800" imgH="2958840" progId="Equation.DSMT4">
                  <p:embed/>
                </p:oleObj>
              </mc:Choice>
              <mc:Fallback>
                <p:oleObj name="Equation" r:id="rId3" imgW="3898800" imgH="29588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6986587" cy="5298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281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Inverse Elasticity Rule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8988" y="3503613"/>
            <a:ext cx="77724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394DA3"/>
                </a:solidFill>
                <a:latin typeface="Calibri" pitchFamily="34" charset="0"/>
              </a:rPr>
              <a:t> 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27737"/>
              </p:ext>
            </p:extLst>
          </p:nvPr>
        </p:nvGraphicFramePr>
        <p:xfrm>
          <a:off x="471488" y="1709738"/>
          <a:ext cx="725805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9" name="Equation" r:id="rId3" imgW="3733800" imgH="2197100" progId="Equation.DSMT4">
                  <p:embed/>
                </p:oleObj>
              </mc:Choice>
              <mc:Fallback>
                <p:oleObj name="Equation" r:id="rId3" imgW="3733800" imgH="21971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709738"/>
                        <a:ext cx="7258050" cy="427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28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Markup Pricing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8988" y="3503613"/>
            <a:ext cx="77724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394DA3"/>
                </a:solidFill>
                <a:latin typeface="Calibri" pitchFamily="34" charset="0"/>
              </a:rPr>
              <a:t> 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27737"/>
              </p:ext>
            </p:extLst>
          </p:nvPr>
        </p:nvGraphicFramePr>
        <p:xfrm>
          <a:off x="2286000" y="1219200"/>
          <a:ext cx="3963929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4" name="Equation" r:id="rId3" imgW="2362200" imgH="2870200" progId="Equation.DSMT4">
                  <p:embed/>
                </p:oleObj>
              </mc:Choice>
              <mc:Fallback>
                <p:oleObj name="Equation" r:id="rId3" imgW="2362200" imgH="2870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3963929" cy="481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210050" y="3117850"/>
          <a:ext cx="723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5" imgW="723586" imgH="622030" progId="Equation.DSMT4">
                  <p:embed/>
                </p:oleObj>
              </mc:Choice>
              <mc:Fallback>
                <p:oleObj name="Equation" r:id="rId5" imgW="723586" imgH="62203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117850"/>
                        <a:ext cx="723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281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Inverse Elasticity Rule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1031875"/>
            <a:ext cx="8521700" cy="163671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gap between a firm’s price and its marginal cost is inversely related to the price elasticity of demand facing the firm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88988" y="3503613"/>
            <a:ext cx="77724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394DA3"/>
                </a:solidFill>
                <a:latin typeface="Calibri" pitchFamily="34" charset="0"/>
              </a:rPr>
              <a:t>   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733575"/>
              </p:ext>
            </p:extLst>
          </p:nvPr>
        </p:nvGraphicFramePr>
        <p:xfrm>
          <a:off x="331788" y="2878138"/>
          <a:ext cx="170656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878138"/>
                        <a:ext cx="170656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Line 4"/>
          <p:cNvSpPr>
            <a:spLocks noChangeShapeType="1"/>
          </p:cNvSpPr>
          <p:nvPr/>
        </p:nvSpPr>
        <p:spPr bwMode="auto">
          <a:xfrm flipH="1">
            <a:off x="3035300" y="2668588"/>
            <a:ext cx="127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3048000" y="6173788"/>
            <a:ext cx="4046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>
            <a:off x="3035300" y="2903538"/>
            <a:ext cx="3406775" cy="3254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035300" y="2932113"/>
            <a:ext cx="2022475" cy="3768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V="1">
            <a:off x="3021013" y="3443288"/>
            <a:ext cx="3214687" cy="223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V="1">
            <a:off x="4106863" y="3916363"/>
            <a:ext cx="0" cy="2228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 flipH="1">
            <a:off x="3048000" y="3916363"/>
            <a:ext cx="10398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 flipH="1">
            <a:off x="3035300" y="4941888"/>
            <a:ext cx="10398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AutoShape 13"/>
          <p:cNvSpPr>
            <a:spLocks/>
          </p:cNvSpPr>
          <p:nvPr/>
        </p:nvSpPr>
        <p:spPr bwMode="auto">
          <a:xfrm>
            <a:off x="2924175" y="3916363"/>
            <a:ext cx="88900" cy="1009650"/>
          </a:xfrm>
          <a:prstGeom prst="leftBrace">
            <a:avLst>
              <a:gd name="adj1" fmla="val 9464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1279" name="AutoShape 14"/>
          <p:cNvSpPr>
            <a:spLocks/>
          </p:cNvSpPr>
          <p:nvPr/>
        </p:nvSpPr>
        <p:spPr bwMode="auto">
          <a:xfrm>
            <a:off x="1400175" y="3916363"/>
            <a:ext cx="276225" cy="2270125"/>
          </a:xfrm>
          <a:prstGeom prst="leftBrace">
            <a:avLst>
              <a:gd name="adj1" fmla="val 6848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1280" name="TextBox 2"/>
          <p:cNvSpPr txBox="1">
            <a:spLocks noChangeArrowheads="1"/>
          </p:cNvSpPr>
          <p:nvPr/>
        </p:nvSpPr>
        <p:spPr bwMode="auto">
          <a:xfrm>
            <a:off x="2681288" y="2668588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</a:p>
        </p:txBody>
      </p:sp>
      <p:sp>
        <p:nvSpPr>
          <p:cNvPr id="11281" name="TextBox 3"/>
          <p:cNvSpPr txBox="1">
            <a:spLocks noChangeArrowheads="1"/>
          </p:cNvSpPr>
          <p:nvPr/>
        </p:nvSpPr>
        <p:spPr bwMode="auto">
          <a:xfrm>
            <a:off x="7094538" y="6157913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</a:p>
        </p:txBody>
      </p:sp>
      <p:sp>
        <p:nvSpPr>
          <p:cNvPr id="11282" name="TextBox 4"/>
          <p:cNvSpPr txBox="1">
            <a:spLocks noChangeArrowheads="1"/>
          </p:cNvSpPr>
          <p:nvPr/>
        </p:nvSpPr>
        <p:spPr bwMode="auto">
          <a:xfrm>
            <a:off x="5070475" y="6289675"/>
            <a:ext cx="544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</a:p>
        </p:txBody>
      </p:sp>
      <p:sp>
        <p:nvSpPr>
          <p:cNvPr id="11283" name="TextBox 22"/>
          <p:cNvSpPr txBox="1">
            <a:spLocks noChangeArrowheads="1"/>
          </p:cNvSpPr>
          <p:nvPr/>
        </p:nvSpPr>
        <p:spPr bwMode="auto">
          <a:xfrm>
            <a:off x="6292850" y="315118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1284" name="TextBox 23"/>
          <p:cNvSpPr txBox="1">
            <a:spLocks noChangeArrowheads="1"/>
          </p:cNvSpPr>
          <p:nvPr/>
        </p:nvSpPr>
        <p:spPr bwMode="auto">
          <a:xfrm>
            <a:off x="5748338" y="5051425"/>
            <a:ext cx="119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D, P = P(Q)</a:t>
            </a:r>
          </a:p>
        </p:txBody>
      </p:sp>
      <p:sp>
        <p:nvSpPr>
          <p:cNvPr id="11285" name="TextBox 24"/>
          <p:cNvSpPr txBox="1">
            <a:spLocks noChangeArrowheads="1"/>
          </p:cNvSpPr>
          <p:nvPr/>
        </p:nvSpPr>
        <p:spPr bwMode="auto">
          <a:xfrm>
            <a:off x="1036638" y="4849813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</a:p>
        </p:txBody>
      </p:sp>
      <p:sp>
        <p:nvSpPr>
          <p:cNvPr id="11286" name="TextBox 25"/>
          <p:cNvSpPr txBox="1">
            <a:spLocks noChangeArrowheads="1"/>
          </p:cNvSpPr>
          <p:nvPr/>
        </p:nvSpPr>
        <p:spPr bwMode="auto">
          <a:xfrm>
            <a:off x="2087563" y="4217988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p-MC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304925" y="2611438"/>
            <a:ext cx="1136650" cy="1614487"/>
          </a:xfrm>
          <a:custGeom>
            <a:avLst/>
            <a:gdLst>
              <a:gd name="connsiteX0" fmla="*/ 1137424 w 1137424"/>
              <a:gd name="connsiteY0" fmla="*/ 1615324 h 1615324"/>
              <a:gd name="connsiteX1" fmla="*/ 947853 w 1137424"/>
              <a:gd name="connsiteY1" fmla="*/ 132212 h 1615324"/>
              <a:gd name="connsiteX2" fmla="*/ 0 w 1137424"/>
              <a:gd name="connsiteY2" fmla="*/ 165666 h 161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7424" h="1615324">
                <a:moveTo>
                  <a:pt x="1137424" y="1615324"/>
                </a:moveTo>
                <a:cubicBezTo>
                  <a:pt x="1137424" y="994573"/>
                  <a:pt x="1137424" y="373822"/>
                  <a:pt x="947853" y="132212"/>
                </a:cubicBezTo>
                <a:cubicBezTo>
                  <a:pt x="758282" y="-109398"/>
                  <a:pt x="379141" y="28134"/>
                  <a:pt x="0" y="165666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77850" y="3835400"/>
            <a:ext cx="414338" cy="1227138"/>
          </a:xfrm>
          <a:custGeom>
            <a:avLst/>
            <a:gdLst>
              <a:gd name="connsiteX0" fmla="*/ 414650 w 414650"/>
              <a:gd name="connsiteY0" fmla="*/ 1226634 h 1226634"/>
              <a:gd name="connsiteX1" fmla="*/ 13206 w 414650"/>
              <a:gd name="connsiteY1" fmla="*/ 490653 h 1226634"/>
              <a:gd name="connsiteX2" fmla="*/ 135869 w 414650"/>
              <a:gd name="connsiteY2" fmla="*/ 0 h 122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650" h="1226634">
                <a:moveTo>
                  <a:pt x="414650" y="1226634"/>
                </a:moveTo>
                <a:cubicBezTo>
                  <a:pt x="237159" y="960863"/>
                  <a:pt x="59669" y="695092"/>
                  <a:pt x="13206" y="490653"/>
                </a:cubicBezTo>
                <a:cubicBezTo>
                  <a:pt x="-33257" y="286214"/>
                  <a:pt x="51306" y="143107"/>
                  <a:pt x="135869" y="0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9" name="TextBox 28"/>
          <p:cNvSpPr txBox="1">
            <a:spLocks noChangeArrowheads="1"/>
          </p:cNvSpPr>
          <p:nvPr/>
        </p:nvSpPr>
        <p:spPr bwMode="auto">
          <a:xfrm>
            <a:off x="7094538" y="3581400"/>
            <a:ext cx="1744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For -1 &lt; e &lt; 0,</a:t>
            </a:r>
          </a:p>
          <a:p>
            <a:pPr eaLnBrk="1" hangingPunct="1"/>
            <a:r>
              <a:rPr lang="en-US" altLang="en-US">
                <a:latin typeface="Calibri" pitchFamily="34" charset="0"/>
              </a:rPr>
              <a:t>the markup exceeds the price. Huh?</a:t>
            </a:r>
          </a:p>
        </p:txBody>
      </p:sp>
    </p:spTree>
    <p:extLst>
      <p:ext uri="{BB962C8B-B14F-4D97-AF65-F5344CB8AC3E}">
        <p14:creationId xmlns:p14="http://schemas.microsoft.com/office/powerpoint/2010/main" val="4404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Inverse Elasticity Rule</a:t>
            </a:r>
          </a:p>
        </p:txBody>
      </p:sp>
      <p:sp>
        <p:nvSpPr>
          <p:cNvPr id="12292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429000"/>
            <a:ext cx="7696200" cy="2895600"/>
          </a:xfrm>
        </p:spPr>
        <p:txBody>
          <a:bodyPr/>
          <a:lstStyle/>
          <a:p>
            <a:pPr marL="182563" indent="-182563" eaLnBrk="1" hangingPunct="1"/>
            <a:r>
              <a:rPr lang="en-US" altLang="en-US" sz="2400" dirty="0" smtClean="0"/>
              <a:t>If e = -1, P-MC = P, the markup is p (since MC must = 0)</a:t>
            </a:r>
          </a:p>
          <a:p>
            <a:pPr marL="182563" indent="-182563" eaLnBrk="1" hangingPunct="1"/>
            <a:r>
              <a:rPr lang="en-US" altLang="en-US" sz="2400" dirty="0" smtClean="0"/>
              <a:t>If e = -1.25, the markup is 80% of price</a:t>
            </a:r>
          </a:p>
          <a:p>
            <a:pPr marL="182563" indent="-182563" eaLnBrk="1" hangingPunct="1"/>
            <a:r>
              <a:rPr lang="en-US" altLang="en-US" sz="2400" dirty="0" smtClean="0"/>
              <a:t>If e = -2, the markup with be 50% of price</a:t>
            </a:r>
          </a:p>
          <a:p>
            <a:pPr marL="182563" indent="-182563" eaLnBrk="1" hangingPunct="1"/>
            <a:r>
              <a:rPr lang="en-US" altLang="en-US" sz="2400" dirty="0" smtClean="0"/>
              <a:t>If e = -5, the markup will be 20% of price</a:t>
            </a:r>
          </a:p>
          <a:p>
            <a:pPr marL="182563" indent="-182563" eaLnBrk="1" hangingPunct="1"/>
            <a:r>
              <a:rPr lang="en-US" altLang="en-US" sz="2400" dirty="0" smtClean="0"/>
              <a:t>If e = -20, the markup will be 5% of price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82584"/>
              </p:ext>
            </p:extLst>
          </p:nvPr>
        </p:nvGraphicFramePr>
        <p:xfrm>
          <a:off x="2719388" y="2160588"/>
          <a:ext cx="17081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1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160588"/>
                        <a:ext cx="170815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0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Change in Price for a Change in MC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8988" y="3503613"/>
            <a:ext cx="77724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394DA3"/>
                </a:solidFill>
                <a:latin typeface="Calibri" pitchFamily="34" charset="0"/>
              </a:rPr>
              <a:t> 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27737"/>
              </p:ext>
            </p:extLst>
          </p:nvPr>
        </p:nvGraphicFramePr>
        <p:xfrm>
          <a:off x="1017588" y="1368425"/>
          <a:ext cx="6500812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8" name="Equation" r:id="rId3" imgW="3873500" imgH="2692400" progId="Equation.DSMT4">
                  <p:embed/>
                </p:oleObj>
              </mc:Choice>
              <mc:Fallback>
                <p:oleObj name="Equation" r:id="rId3" imgW="3873500" imgH="2692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1368425"/>
                        <a:ext cx="6500812" cy="451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210050" y="3117850"/>
          <a:ext cx="723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5" imgW="723586" imgH="622030" progId="Equation.DSMT4">
                  <p:embed/>
                </p:oleObj>
              </mc:Choice>
              <mc:Fallback>
                <p:oleObj name="Equation" r:id="rId5" imgW="723586" imgH="62203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117850"/>
                        <a:ext cx="723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Monopoly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4864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a competitive market, so many firms can produce at the Minimum Efficient Scale (MES) – low point of AC curve – that no firm can change the market price by altering its behavior.</a:t>
            </a:r>
          </a:p>
          <a:p>
            <a:pPr eaLnBrk="1" hangingPunct="1"/>
            <a:r>
              <a:rPr lang="en-US" altLang="en-US" smtClean="0"/>
              <a:t>But if the MES is large enough that it only takes a few firms to supply the market, they will start to have market power.</a:t>
            </a:r>
          </a:p>
          <a:p>
            <a:pPr eaLnBrk="1" hangingPunct="1"/>
            <a:r>
              <a:rPr lang="en-US" altLang="en-US" smtClean="0"/>
              <a:t>If MES is so large that one firm can produce at a lower average cost than two firms can splitting the market in half, then we get a natural monopoly.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Barriers to Entry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10600" cy="52578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Barriers to entry</a:t>
            </a:r>
            <a:r>
              <a:rPr lang="en-US" altLang="en-US" smtClean="0"/>
              <a:t> are the source of all monopoly power</a:t>
            </a:r>
          </a:p>
          <a:p>
            <a:pPr lvl="1" eaLnBrk="1" hangingPunct="1"/>
            <a:r>
              <a:rPr lang="en-US" altLang="en-US" smtClean="0"/>
              <a:t>there are two general types of barriers to entry</a:t>
            </a:r>
          </a:p>
          <a:p>
            <a:pPr lvl="2" eaLnBrk="1" hangingPunct="1"/>
            <a:r>
              <a:rPr lang="en-US" altLang="en-US" smtClean="0"/>
              <a:t>Exclusive ownership of resources through</a:t>
            </a:r>
          </a:p>
          <a:p>
            <a:pPr lvl="3" eaLnBrk="1" hangingPunct="1"/>
            <a:r>
              <a:rPr lang="en-US" altLang="en-US" smtClean="0"/>
              <a:t>Legal barriers (e.g. patents and copyrights, gov. franchise)</a:t>
            </a:r>
          </a:p>
          <a:p>
            <a:pPr lvl="3" eaLnBrk="1" hangingPunct="1"/>
            <a:r>
              <a:rPr lang="en-US" altLang="en-US" smtClean="0"/>
              <a:t>Unique supply (Brad Pitt Eiffel Tower)</a:t>
            </a:r>
          </a:p>
          <a:p>
            <a:pPr lvl="3" eaLnBrk="1" hangingPunct="1"/>
            <a:r>
              <a:rPr lang="en-US" altLang="en-US" smtClean="0"/>
              <a:t>Sole ownership (DeBeers)</a:t>
            </a:r>
          </a:p>
          <a:p>
            <a:pPr lvl="2" eaLnBrk="1" hangingPunct="1"/>
            <a:r>
              <a:rPr lang="en-US" altLang="en-US" smtClean="0"/>
              <a:t>Economies of scale (Natural Monopoly)</a:t>
            </a:r>
          </a:p>
          <a:p>
            <a:pPr lvl="1" eaLnBrk="1" hangingPunct="1"/>
            <a:r>
              <a:rPr lang="en-US" altLang="en-US" smtClean="0"/>
              <a:t>Rent seeking behavior (lobbying lawmakers) can be used to secure barriers (e.g. tariffs or import restrictions)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Large MES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Two firms each producing Q = X and charging P = AC. If one firm gets a little larger, it can gain market share and profit.</a:t>
            </a:r>
          </a:p>
          <a:p>
            <a:pPr eaLnBrk="1" hangingPunct="1"/>
            <a:r>
              <a:rPr lang="en-US" altLang="en-US" sz="2400" smtClean="0"/>
              <a:t>Long run equilibrium must be one firm.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71663" y="3168650"/>
            <a:ext cx="5311775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635250"/>
            <a:ext cx="5497512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49438" y="4311650"/>
            <a:ext cx="2971800" cy="127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02000" y="4321175"/>
            <a:ext cx="0" cy="1447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799013" y="4324350"/>
            <a:ext cx="6350" cy="1447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3482975" cy="411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6125" y="3027363"/>
            <a:ext cx="4862513" cy="233838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60713" y="5803900"/>
            <a:ext cx="2841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0113" y="5803900"/>
            <a:ext cx="525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2x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2463" y="3321050"/>
            <a:ext cx="4397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5438" y="5022850"/>
            <a:ext cx="327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959225" y="3824288"/>
            <a:ext cx="1092200" cy="1293812"/>
          </a:xfrm>
          <a:custGeom>
            <a:avLst/>
            <a:gdLst>
              <a:gd name="connsiteX0" fmla="*/ 1092819 w 1092819"/>
              <a:gd name="connsiteY0" fmla="*/ 624469 h 1293542"/>
              <a:gd name="connsiteX1" fmla="*/ 22302 w 1092819"/>
              <a:gd name="connsiteY1" fmla="*/ 0 h 1293542"/>
              <a:gd name="connsiteX2" fmla="*/ 0 w 1092819"/>
              <a:gd name="connsiteY2" fmla="*/ 1293542 h 1293542"/>
              <a:gd name="connsiteX3" fmla="*/ 278780 w 1092819"/>
              <a:gd name="connsiteY3" fmla="*/ 1182030 h 1293542"/>
              <a:gd name="connsiteX4" fmla="*/ 624468 w 1092819"/>
              <a:gd name="connsiteY4" fmla="*/ 959005 h 1293542"/>
              <a:gd name="connsiteX5" fmla="*/ 1092819 w 1092819"/>
              <a:gd name="connsiteY5" fmla="*/ 624469 h 129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819" h="1293542">
                <a:moveTo>
                  <a:pt x="1092819" y="624469"/>
                </a:moveTo>
                <a:lnTo>
                  <a:pt x="22302" y="0"/>
                </a:lnTo>
                <a:lnTo>
                  <a:pt x="0" y="1293542"/>
                </a:lnTo>
                <a:lnTo>
                  <a:pt x="278780" y="1182030"/>
                </a:lnTo>
                <a:lnTo>
                  <a:pt x="624468" y="959005"/>
                </a:lnTo>
                <a:lnTo>
                  <a:pt x="1092819" y="624469"/>
                </a:lnTo>
                <a:close/>
              </a:path>
            </a:pathLst>
          </a:custGeom>
          <a:solidFill>
            <a:srgbClr val="B499C3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Large MES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One firm, maximized profit like other monopolies.</a:t>
            </a:r>
          </a:p>
          <a:p>
            <a:pPr eaLnBrk="1" hangingPunct="1"/>
            <a:r>
              <a:rPr lang="en-US" altLang="en-US" sz="2400" smtClean="0"/>
              <a:t>Barrier to entry is economies of scale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71663" y="3168650"/>
            <a:ext cx="5311775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43088" y="3810000"/>
            <a:ext cx="2119312" cy="127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62400" y="3810000"/>
            <a:ext cx="6350" cy="19367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6125" y="3027363"/>
            <a:ext cx="4862513" cy="233838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06813" y="5775325"/>
            <a:ext cx="525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2463" y="3321050"/>
            <a:ext cx="4397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5438" y="5022850"/>
            <a:ext cx="327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74838" y="4679950"/>
            <a:ext cx="2119312" cy="127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01750" y="3622675"/>
            <a:ext cx="525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3587750"/>
            <a:ext cx="14208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7200" dirty="0">
                <a:latin typeface="+mj-lt"/>
              </a:rPr>
              <a:t>π</a:t>
            </a:r>
            <a:endParaRPr lang="en-US" sz="72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79963" y="3486150"/>
            <a:ext cx="6286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DWL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4530725" y="3856038"/>
            <a:ext cx="563563" cy="498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3386137" cy="4059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71663" y="2635250"/>
            <a:ext cx="5497512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Regulating This Monopoly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Considered regular monopoly.</a:t>
            </a:r>
          </a:p>
          <a:p>
            <a:pPr eaLnBrk="1" hangingPunct="1"/>
            <a:r>
              <a:rPr lang="en-US" altLang="en-US" sz="2400" smtClean="0"/>
              <a:t>Regulate price where MC = demand</a:t>
            </a:r>
          </a:p>
          <a:p>
            <a:pPr eaLnBrk="1" hangingPunct="1"/>
            <a:r>
              <a:rPr lang="en-US" altLang="en-US" sz="2400" smtClean="0"/>
              <a:t>Profit &gt; 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71663" y="3168650"/>
            <a:ext cx="5311775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71663" y="4427538"/>
            <a:ext cx="3206750" cy="11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78413" y="4419600"/>
            <a:ext cx="0" cy="13557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16125" y="3027363"/>
            <a:ext cx="4862513" cy="233838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29175" y="5803900"/>
            <a:ext cx="525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2463" y="3321050"/>
            <a:ext cx="4397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5438" y="5022850"/>
            <a:ext cx="327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62138" y="4745038"/>
            <a:ext cx="3206750" cy="11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6988" y="4197350"/>
            <a:ext cx="5254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4600" y="4208463"/>
            <a:ext cx="1420813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3600" dirty="0">
                <a:latin typeface="+mj-lt"/>
              </a:rPr>
              <a:t>π</a:t>
            </a:r>
            <a:endParaRPr lang="en-US" sz="3600" dirty="0"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871663" y="2635250"/>
            <a:ext cx="3482975" cy="411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71663" y="2635250"/>
            <a:ext cx="5497512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Monopoly: Technically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Definition is a firm for which AC is declining where AC = demand</a:t>
            </a:r>
          </a:p>
          <a:p>
            <a:pPr eaLnBrk="1" hangingPunct="1"/>
            <a:r>
              <a:rPr lang="en-US" altLang="en-US" sz="2400" smtClean="0"/>
              <a:t>Still can earn economic profit in the long run.</a:t>
            </a:r>
          </a:p>
          <a:p>
            <a:pPr eaLnBrk="1" hangingPunct="1"/>
            <a:r>
              <a:rPr lang="en-US" altLang="en-US" sz="2400" smtClean="0"/>
              <a:t>But why AC declining?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981200" y="3151188"/>
            <a:ext cx="6586538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635250"/>
            <a:ext cx="4148137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2574925" cy="399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981200" y="3027363"/>
            <a:ext cx="5943600" cy="245903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045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363" y="3505200"/>
            <a:ext cx="438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65800" y="5302250"/>
            <a:ext cx="328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858963" y="3998913"/>
            <a:ext cx="1828800" cy="158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79825" y="4014788"/>
            <a:ext cx="0" cy="173196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24238" y="5775325"/>
            <a:ext cx="525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Q*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871663" y="4256088"/>
            <a:ext cx="1838325" cy="127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23975" y="3789363"/>
            <a:ext cx="5254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213" y="3879850"/>
            <a:ext cx="1420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400" dirty="0">
                <a:latin typeface="+mj-lt"/>
              </a:rPr>
              <a:t>π</a:t>
            </a:r>
            <a:endParaRPr lang="en-US" sz="24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13263" y="3667125"/>
            <a:ext cx="6286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DWL</a:t>
            </a:r>
          </a:p>
        </p:txBody>
      </p:sp>
      <p:sp>
        <p:nvSpPr>
          <p:cNvPr id="6" name="Freeform 5"/>
          <p:cNvSpPr/>
          <p:nvPr/>
        </p:nvSpPr>
        <p:spPr>
          <a:xfrm>
            <a:off x="3690938" y="4003675"/>
            <a:ext cx="1238250" cy="1438275"/>
          </a:xfrm>
          <a:custGeom>
            <a:avLst/>
            <a:gdLst>
              <a:gd name="connsiteX0" fmla="*/ 1237785 w 1237785"/>
              <a:gd name="connsiteY0" fmla="*/ 947853 h 1438507"/>
              <a:gd name="connsiteX1" fmla="*/ 0 w 1237785"/>
              <a:gd name="connsiteY1" fmla="*/ 0 h 1438507"/>
              <a:gd name="connsiteX2" fmla="*/ 0 w 1237785"/>
              <a:gd name="connsiteY2" fmla="*/ 1438507 h 1438507"/>
              <a:gd name="connsiteX3" fmla="*/ 211873 w 1237785"/>
              <a:gd name="connsiteY3" fmla="*/ 1405053 h 1438507"/>
              <a:gd name="connsiteX4" fmla="*/ 568712 w 1237785"/>
              <a:gd name="connsiteY4" fmla="*/ 1293541 h 1438507"/>
              <a:gd name="connsiteX5" fmla="*/ 791736 w 1237785"/>
              <a:gd name="connsiteY5" fmla="*/ 1182029 h 1438507"/>
              <a:gd name="connsiteX6" fmla="*/ 1237785 w 1237785"/>
              <a:gd name="connsiteY6" fmla="*/ 947853 h 143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785" h="1438507">
                <a:moveTo>
                  <a:pt x="1237785" y="947853"/>
                </a:moveTo>
                <a:lnTo>
                  <a:pt x="0" y="0"/>
                </a:lnTo>
                <a:lnTo>
                  <a:pt x="0" y="1438507"/>
                </a:lnTo>
                <a:lnTo>
                  <a:pt x="211873" y="1405053"/>
                </a:lnTo>
                <a:lnTo>
                  <a:pt x="568712" y="1293541"/>
                </a:lnTo>
                <a:lnTo>
                  <a:pt x="791736" y="1182029"/>
                </a:lnTo>
                <a:lnTo>
                  <a:pt x="1237785" y="947853"/>
                </a:lnTo>
                <a:close/>
              </a:path>
            </a:pathLst>
          </a:custGeom>
          <a:solidFill>
            <a:srgbClr val="B499C3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4254500" y="4037013"/>
            <a:ext cx="573088" cy="828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Monopoly: Technically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AC declining at intersection with demand, it requires MC &lt; AC where MC=MB.</a:t>
            </a:r>
          </a:p>
          <a:p>
            <a:pPr eaLnBrk="1" hangingPunct="1"/>
            <a:r>
              <a:rPr lang="en-US" altLang="en-US" sz="2400" dirty="0" smtClean="0"/>
              <a:t>Sadly, regulation cannot require MC=MB without firm exit.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981200" y="3151188"/>
            <a:ext cx="6586538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81200" y="3027363"/>
            <a:ext cx="5943600" cy="245903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045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363" y="3505200"/>
            <a:ext cx="438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65800" y="5302250"/>
            <a:ext cx="328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49438" y="4953000"/>
            <a:ext cx="3132137" cy="222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73638" y="4745038"/>
            <a:ext cx="0" cy="10144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29175" y="5803900"/>
            <a:ext cx="525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862138" y="4745038"/>
            <a:ext cx="3081337" cy="11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60475" y="4791075"/>
            <a:ext cx="525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02013" y="4645025"/>
            <a:ext cx="1420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Loss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635250"/>
            <a:ext cx="4148137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2574925" cy="399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84188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Monopoly: Subsidized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Could subsidize the firm (equal to loss).</a:t>
            </a:r>
          </a:p>
          <a:p>
            <a:pPr eaLnBrk="1" hangingPunct="1"/>
            <a:r>
              <a:rPr lang="en-US" altLang="en-US" sz="2400" smtClean="0"/>
              <a:t>Not very popular. But it is one way to think about the economics of mass transit, which is heavily subsidized.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9438" y="2254250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49438" y="5759450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981200" y="3151188"/>
            <a:ext cx="6586538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71663" y="2635250"/>
            <a:ext cx="4148137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1663" y="2635250"/>
            <a:ext cx="2574925" cy="399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981200" y="3027363"/>
            <a:ext cx="5943600" cy="2459037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54250"/>
            <a:ext cx="303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62913" y="57753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6588" y="6324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0450" y="2624138"/>
            <a:ext cx="504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363" y="3505200"/>
            <a:ext cx="438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65800" y="5302250"/>
            <a:ext cx="328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49438" y="4953000"/>
            <a:ext cx="3132137" cy="222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73638" y="4745038"/>
            <a:ext cx="0" cy="10144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29175" y="5803900"/>
            <a:ext cx="525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862138" y="4745038"/>
            <a:ext cx="3081337" cy="11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60475" y="4254500"/>
            <a:ext cx="5254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02013" y="4645025"/>
            <a:ext cx="1420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Subsidy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19200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Monopoly</a:t>
            </a:r>
            <a:br>
              <a:rPr lang="en-US" altLang="en-US" smtClean="0"/>
            </a:br>
            <a:r>
              <a:rPr lang="en-US" altLang="en-US" smtClean="0"/>
              <a:t>Average Cost Pricing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Average cost pricing regulation ensures continued production.</a:t>
            </a:r>
          </a:p>
          <a:p>
            <a:pPr eaLnBrk="1" hangingPunct="1"/>
            <a:r>
              <a:rPr lang="en-US" altLang="en-US" sz="2400" dirty="0" smtClean="0"/>
              <a:t>DWL results, but it is the more usual strategy.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39913" y="2398713"/>
            <a:ext cx="0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39913" y="5903913"/>
            <a:ext cx="624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971675" y="3295650"/>
            <a:ext cx="6586538" cy="1644650"/>
          </a:xfrm>
          <a:custGeom>
            <a:avLst/>
            <a:gdLst>
              <a:gd name="connsiteX0" fmla="*/ 0 w 5497552"/>
              <a:gd name="connsiteY0" fmla="*/ 0 h 1416208"/>
              <a:gd name="connsiteX1" fmla="*/ 2865864 w 5497552"/>
              <a:gd name="connsiteY1" fmla="*/ 1416205 h 1416208"/>
              <a:gd name="connsiteX2" fmla="*/ 5497552 w 5497552"/>
              <a:gd name="connsiteY2" fmla="*/ 11151 h 1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552" h="1416208">
                <a:moveTo>
                  <a:pt x="0" y="0"/>
                </a:moveTo>
                <a:cubicBezTo>
                  <a:pt x="974802" y="707173"/>
                  <a:pt x="1949605" y="1414347"/>
                  <a:pt x="2865864" y="1416205"/>
                </a:cubicBezTo>
                <a:cubicBezTo>
                  <a:pt x="3782123" y="1418063"/>
                  <a:pt x="4639837" y="714607"/>
                  <a:pt x="5497552" y="11151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62138" y="2779713"/>
            <a:ext cx="4148137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62138" y="2779713"/>
            <a:ext cx="2576512" cy="399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971675" y="3171825"/>
            <a:ext cx="5943600" cy="2459038"/>
          </a:xfrm>
          <a:custGeom>
            <a:avLst/>
            <a:gdLst>
              <a:gd name="connsiteX0" fmla="*/ 0 w 4861932"/>
              <a:gd name="connsiteY0" fmla="*/ 1092820 h 2337603"/>
              <a:gd name="connsiteX1" fmla="*/ 1438508 w 4861932"/>
              <a:gd name="connsiteY1" fmla="*/ 2308303 h 2337603"/>
              <a:gd name="connsiteX2" fmla="*/ 4861932 w 4861932"/>
              <a:gd name="connsiteY2" fmla="*/ 0 h 233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1932" h="2337603">
                <a:moveTo>
                  <a:pt x="0" y="1092820"/>
                </a:moveTo>
                <a:cubicBezTo>
                  <a:pt x="314093" y="1791630"/>
                  <a:pt x="628186" y="2490440"/>
                  <a:pt x="1438508" y="2308303"/>
                </a:cubicBezTo>
                <a:cubicBezTo>
                  <a:pt x="2248830" y="2126166"/>
                  <a:pt x="3555381" y="1063083"/>
                  <a:pt x="486193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2075" y="2398713"/>
            <a:ext cx="3032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53388" y="5919788"/>
            <a:ext cx="339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38650" y="6469063"/>
            <a:ext cx="506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00925" y="2768600"/>
            <a:ext cx="504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70838" y="3649663"/>
            <a:ext cx="439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57863" y="5446713"/>
            <a:ext cx="3270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518025" y="4776788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4188" y="5948363"/>
            <a:ext cx="8016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Q</a:t>
            </a:r>
            <a:r>
              <a:rPr lang="en-US" baseline="-25000" dirty="0">
                <a:latin typeface="+mj-lt"/>
              </a:rPr>
              <a:t>R,ACP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830388" y="4768850"/>
            <a:ext cx="2687637" cy="79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57275" y="4398963"/>
            <a:ext cx="7191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R,ACP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18025" y="4783138"/>
            <a:ext cx="412750" cy="536575"/>
          </a:xfrm>
          <a:custGeom>
            <a:avLst/>
            <a:gdLst>
              <a:gd name="connsiteX0" fmla="*/ 0 w 412595"/>
              <a:gd name="connsiteY0" fmla="*/ 0 h 535259"/>
              <a:gd name="connsiteX1" fmla="*/ 0 w 412595"/>
              <a:gd name="connsiteY1" fmla="*/ 535259 h 535259"/>
              <a:gd name="connsiteX2" fmla="*/ 412595 w 412595"/>
              <a:gd name="connsiteY2" fmla="*/ 323386 h 535259"/>
              <a:gd name="connsiteX3" fmla="*/ 0 w 412595"/>
              <a:gd name="connsiteY3" fmla="*/ 0 h 53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595" h="535259">
                <a:moveTo>
                  <a:pt x="0" y="0"/>
                </a:moveTo>
                <a:lnTo>
                  <a:pt x="0" y="535259"/>
                </a:lnTo>
                <a:lnTo>
                  <a:pt x="412595" y="323386"/>
                </a:lnTo>
                <a:lnTo>
                  <a:pt x="0" y="0"/>
                </a:lnTo>
                <a:close/>
              </a:path>
            </a:pathLst>
          </a:custGeom>
          <a:solidFill>
            <a:srgbClr val="B499C3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32350" y="4203700"/>
            <a:ext cx="6286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DWL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691063" y="4583113"/>
            <a:ext cx="254000" cy="4683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Multi-plant Profit Max</a:t>
            </a:r>
            <a:br>
              <a:rPr lang="en-US" dirty="0" smtClean="0"/>
            </a:br>
            <a:r>
              <a:rPr lang="en-US" dirty="0" smtClean="0"/>
              <a:t>Choose q</a:t>
            </a:r>
            <a:r>
              <a:rPr lang="en-US" baseline="-25000" dirty="0" smtClean="0"/>
              <a:t>1</a:t>
            </a:r>
            <a:r>
              <a:rPr lang="en-US" dirty="0" smtClean="0"/>
              <a:t> and q</a:t>
            </a:r>
            <a:r>
              <a:rPr lang="en-US" baseline="-25000" dirty="0" smtClean="0"/>
              <a:t>2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Assuming you know C</a:t>
            </a:r>
            <a:r>
              <a:rPr lang="en-US" altLang="en-US" baseline="-25000" dirty="0" smtClean="0"/>
              <a:t>1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=C(v, w, Q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), C</a:t>
            </a:r>
            <a:r>
              <a:rPr lang="en-US" altLang="en-US" baseline="-25000" dirty="0" smtClean="0"/>
              <a:t>2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=C(v, w, Q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083773"/>
              </p:ext>
            </p:extLst>
          </p:nvPr>
        </p:nvGraphicFramePr>
        <p:xfrm>
          <a:off x="685800" y="1918493"/>
          <a:ext cx="6784975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3708360" imgH="2234880" progId="Equation.DSMT4">
                  <p:embed/>
                </p:oleObj>
              </mc:Choice>
              <mc:Fallback>
                <p:oleObj name="Equation" r:id="rId3" imgW="3708360" imgH="22348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18493"/>
                        <a:ext cx="6784975" cy="408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1266216" y="3315512"/>
            <a:ext cx="1371600" cy="685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56488" y="4182896"/>
            <a:ext cx="1371600" cy="685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1" y="3505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MR the same in each FOC as the market does not care which plant each unit was produced.</a:t>
            </a:r>
          </a:p>
        </p:txBody>
      </p:sp>
      <p:sp>
        <p:nvSpPr>
          <p:cNvPr id="5" name="Freeform 4"/>
          <p:cNvSpPr/>
          <p:nvPr/>
        </p:nvSpPr>
        <p:spPr>
          <a:xfrm>
            <a:off x="2227634" y="3978612"/>
            <a:ext cx="3210128" cy="168924"/>
          </a:xfrm>
          <a:custGeom>
            <a:avLst/>
            <a:gdLst>
              <a:gd name="connsiteX0" fmla="*/ 3210128 w 3210128"/>
              <a:gd name="connsiteY0" fmla="*/ 97277 h 168924"/>
              <a:gd name="connsiteX1" fmla="*/ 661481 w 3210128"/>
              <a:gd name="connsiteY1" fmla="*/ 165371 h 168924"/>
              <a:gd name="connsiteX2" fmla="*/ 0 w 3210128"/>
              <a:gd name="connsiteY2" fmla="*/ 0 h 16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0128" h="168924">
                <a:moveTo>
                  <a:pt x="3210128" y="97277"/>
                </a:moveTo>
                <a:cubicBezTo>
                  <a:pt x="2203315" y="139430"/>
                  <a:pt x="1196502" y="181584"/>
                  <a:pt x="661481" y="165371"/>
                </a:cubicBezTo>
                <a:cubicBezTo>
                  <a:pt x="126460" y="149158"/>
                  <a:pt x="63230" y="74579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73556" y="4143983"/>
            <a:ext cx="817124" cy="136187"/>
          </a:xfrm>
          <a:custGeom>
            <a:avLst/>
            <a:gdLst>
              <a:gd name="connsiteX0" fmla="*/ 817124 w 817124"/>
              <a:gd name="connsiteY0" fmla="*/ 0 h 136187"/>
              <a:gd name="connsiteX1" fmla="*/ 194554 w 817124"/>
              <a:gd name="connsiteY1" fmla="*/ 58366 h 136187"/>
              <a:gd name="connsiteX2" fmla="*/ 0 w 817124"/>
              <a:gd name="connsiteY2" fmla="*/ 136187 h 13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7124" h="136187">
                <a:moveTo>
                  <a:pt x="817124" y="0"/>
                </a:moveTo>
                <a:cubicBezTo>
                  <a:pt x="573932" y="17834"/>
                  <a:pt x="330741" y="35668"/>
                  <a:pt x="194554" y="58366"/>
                </a:cubicBezTo>
                <a:cubicBezTo>
                  <a:pt x="58367" y="81064"/>
                  <a:pt x="29183" y="108625"/>
                  <a:pt x="0" y="136187"/>
                </a:cubicBezTo>
              </a:path>
            </a:pathLst>
          </a:custGeom>
          <a:noFill/>
          <a:ln w="2222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Multi-plant Profit Max, SOC</a:t>
            </a:r>
            <a:endParaRPr lang="en-US" baseline="-25000" dirty="0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25280"/>
              </p:ext>
            </p:extLst>
          </p:nvPr>
        </p:nvGraphicFramePr>
        <p:xfrm>
          <a:off x="152400" y="1219200"/>
          <a:ext cx="8815388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3" imgW="5841720" imgH="3429000" progId="Equation.DSMT4">
                  <p:embed/>
                </p:oleObj>
              </mc:Choice>
              <mc:Fallback>
                <p:oleObj name="Equation" r:id="rId3" imgW="5841720" imgH="34290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815388" cy="517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Multi-plant Profit Max, SOC</a:t>
            </a:r>
            <a:endParaRPr lang="en-US" baseline="-25000" dirty="0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388330"/>
              </p:ext>
            </p:extLst>
          </p:nvPr>
        </p:nvGraphicFramePr>
        <p:xfrm>
          <a:off x="609600" y="1371600"/>
          <a:ext cx="7632221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0" name="Equation" r:id="rId3" imgW="4673520" imgH="2666880" progId="Equation.DSMT4">
                  <p:embed/>
                </p:oleObj>
              </mc:Choice>
              <mc:Fallback>
                <p:oleObj name="Equation" r:id="rId3" imgW="4673520" imgH="2666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7632221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7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Setters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Single Price Monopolist</a:t>
            </a:r>
          </a:p>
          <a:p>
            <a:pPr lvl="1" eaLnBrk="1" hangingPunct="1"/>
            <a:r>
              <a:rPr lang="en-US" altLang="en-US" dirty="0" smtClean="0"/>
              <a:t>Assume they cannot price discriminate, or behave strategically.</a:t>
            </a:r>
          </a:p>
          <a:p>
            <a:pPr lvl="1" eaLnBrk="1" hangingPunct="1"/>
            <a:r>
              <a:rPr lang="en-US" altLang="en-US" dirty="0" smtClean="0"/>
              <a:t>Monopoly or Monopolistic Competition</a:t>
            </a:r>
          </a:p>
          <a:p>
            <a:pPr eaLnBrk="1" hangingPunct="1"/>
            <a:r>
              <a:rPr lang="en-US" altLang="en-US" dirty="0" smtClean="0"/>
              <a:t>Price Discrimination</a:t>
            </a:r>
          </a:p>
          <a:p>
            <a:pPr lvl="1" eaLnBrk="1" hangingPunct="1"/>
            <a:r>
              <a:rPr lang="en-US" altLang="en-US" dirty="0" smtClean="0"/>
              <a:t>first, second and third degree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209800"/>
            <a:ext cx="0" cy="30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66800" y="52578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2209800"/>
            <a:ext cx="0" cy="30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29200" y="525780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2362200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9200" y="2362200"/>
            <a:ext cx="2563813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66800" y="4648200"/>
            <a:ext cx="5638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133600" y="4648200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00200" y="4648200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705600" y="3429000"/>
            <a:ext cx="0" cy="1828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29200" y="3417888"/>
            <a:ext cx="1676400" cy="111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4" name="TextBox 35"/>
          <p:cNvSpPr txBox="1">
            <a:spLocks noChangeArrowheads="1"/>
          </p:cNvSpPr>
          <p:nvPr/>
        </p:nvSpPr>
        <p:spPr bwMode="auto">
          <a:xfrm>
            <a:off x="685800" y="22098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$</a:t>
            </a:r>
          </a:p>
        </p:txBody>
      </p:sp>
      <p:sp>
        <p:nvSpPr>
          <p:cNvPr id="50195" name="TextBox 36"/>
          <p:cNvSpPr txBox="1">
            <a:spLocks noChangeArrowheads="1"/>
          </p:cNvSpPr>
          <p:nvPr/>
        </p:nvSpPr>
        <p:spPr bwMode="auto">
          <a:xfrm>
            <a:off x="1447800" y="5334000"/>
            <a:ext cx="38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50196" name="TextBox 37"/>
          <p:cNvSpPr txBox="1">
            <a:spLocks noChangeArrowheads="1"/>
          </p:cNvSpPr>
          <p:nvPr/>
        </p:nvSpPr>
        <p:spPr bwMode="auto">
          <a:xfrm>
            <a:off x="1981200" y="5334000"/>
            <a:ext cx="38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50197" name="TextBox 38"/>
          <p:cNvSpPr txBox="1">
            <a:spLocks noChangeArrowheads="1"/>
          </p:cNvSpPr>
          <p:nvPr/>
        </p:nvSpPr>
        <p:spPr bwMode="auto">
          <a:xfrm>
            <a:off x="3429000" y="3124200"/>
            <a:ext cx="58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50198" name="TextBox 39"/>
          <p:cNvSpPr txBox="1">
            <a:spLocks noChangeArrowheads="1"/>
          </p:cNvSpPr>
          <p:nvPr/>
        </p:nvSpPr>
        <p:spPr bwMode="auto">
          <a:xfrm>
            <a:off x="2133600" y="3048000"/>
            <a:ext cx="58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50199" name="TextBox 40"/>
          <p:cNvSpPr txBox="1">
            <a:spLocks noChangeArrowheads="1"/>
          </p:cNvSpPr>
          <p:nvPr/>
        </p:nvSpPr>
        <p:spPr bwMode="auto">
          <a:xfrm>
            <a:off x="4267200" y="31242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r>
              <a:rPr lang="en-US" altLang="en-US" baseline="-25000">
                <a:latin typeface="Calibri" pitchFamily="34" charset="0"/>
              </a:rPr>
              <a:t>T</a:t>
            </a:r>
          </a:p>
        </p:txBody>
      </p:sp>
      <p:sp>
        <p:nvSpPr>
          <p:cNvPr id="50200" name="TextBox 41"/>
          <p:cNvSpPr txBox="1">
            <a:spLocks noChangeArrowheads="1"/>
          </p:cNvSpPr>
          <p:nvPr/>
        </p:nvSpPr>
        <p:spPr bwMode="auto">
          <a:xfrm>
            <a:off x="8153400" y="31242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r>
              <a:rPr lang="en-US" altLang="en-US" baseline="-25000">
                <a:latin typeface="Calibri" pitchFamily="34" charset="0"/>
              </a:rPr>
              <a:t>T</a:t>
            </a:r>
          </a:p>
        </p:txBody>
      </p:sp>
      <p:sp>
        <p:nvSpPr>
          <p:cNvPr id="50201" name="TextBox 42"/>
          <p:cNvSpPr txBox="1">
            <a:spLocks noChangeArrowheads="1"/>
          </p:cNvSpPr>
          <p:nvPr/>
        </p:nvSpPr>
        <p:spPr bwMode="auto">
          <a:xfrm>
            <a:off x="7086600" y="480060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0202" name="TextBox 43"/>
          <p:cNvSpPr txBox="1">
            <a:spLocks noChangeArrowheads="1"/>
          </p:cNvSpPr>
          <p:nvPr/>
        </p:nvSpPr>
        <p:spPr bwMode="auto">
          <a:xfrm>
            <a:off x="8240713" y="3951288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0203" name="TextBox 44"/>
          <p:cNvSpPr txBox="1">
            <a:spLocks noChangeArrowheads="1"/>
          </p:cNvSpPr>
          <p:nvPr/>
        </p:nvSpPr>
        <p:spPr bwMode="auto">
          <a:xfrm>
            <a:off x="4419600" y="21336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0204" name="TextBox 45"/>
          <p:cNvSpPr txBox="1">
            <a:spLocks noChangeArrowheads="1"/>
          </p:cNvSpPr>
          <p:nvPr/>
        </p:nvSpPr>
        <p:spPr bwMode="auto">
          <a:xfrm>
            <a:off x="8305800" y="5334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0205" name="TextBox 46"/>
          <p:cNvSpPr txBox="1">
            <a:spLocks noChangeArrowheads="1"/>
          </p:cNvSpPr>
          <p:nvPr/>
        </p:nvSpPr>
        <p:spPr bwMode="auto">
          <a:xfrm>
            <a:off x="6629400" y="5334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0206" name="TextBox 47"/>
          <p:cNvSpPr txBox="1">
            <a:spLocks noChangeArrowheads="1"/>
          </p:cNvSpPr>
          <p:nvPr/>
        </p:nvSpPr>
        <p:spPr bwMode="auto">
          <a:xfrm>
            <a:off x="5715000" y="5867400"/>
            <a:ext cx="1639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  <a:r>
              <a:rPr lang="en-US" altLang="en-US">
                <a:latin typeface="Calibri" pitchFamily="34" charset="0"/>
              </a:rPr>
              <a:t>+q</a:t>
            </a:r>
            <a:r>
              <a:rPr lang="en-US" altLang="en-US" baseline="-25000">
                <a:latin typeface="Calibri" pitchFamily="34" charset="0"/>
              </a:rPr>
              <a:t>2</a:t>
            </a:r>
            <a:r>
              <a:rPr lang="en-US" altLang="en-US">
                <a:latin typeface="Calibri" pitchFamily="34" charset="0"/>
              </a:rPr>
              <a:t>=Q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060315" y="3394950"/>
            <a:ext cx="1313234" cy="1634247"/>
          </a:xfrm>
          <a:custGeom>
            <a:avLst/>
            <a:gdLst>
              <a:gd name="connsiteX0" fmla="*/ 0 w 1313234"/>
              <a:gd name="connsiteY0" fmla="*/ 1634247 h 1634247"/>
              <a:gd name="connsiteX1" fmla="*/ 671208 w 1313234"/>
              <a:gd name="connsiteY1" fmla="*/ 1118681 h 1634247"/>
              <a:gd name="connsiteX2" fmla="*/ 1313234 w 1313234"/>
              <a:gd name="connsiteY2" fmla="*/ 0 h 16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3234" h="1634247">
                <a:moveTo>
                  <a:pt x="0" y="1634247"/>
                </a:moveTo>
                <a:cubicBezTo>
                  <a:pt x="226168" y="1512651"/>
                  <a:pt x="452336" y="1391055"/>
                  <a:pt x="671208" y="1118681"/>
                </a:cubicBezTo>
                <a:cubicBezTo>
                  <a:pt x="890080" y="846307"/>
                  <a:pt x="1101657" y="423153"/>
                  <a:pt x="131323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70043" y="3494088"/>
            <a:ext cx="2282757" cy="1535113"/>
          </a:xfrm>
          <a:custGeom>
            <a:avLst/>
            <a:gdLst>
              <a:gd name="connsiteX0" fmla="*/ 0 w 2412459"/>
              <a:gd name="connsiteY0" fmla="*/ 1468877 h 1468877"/>
              <a:gd name="connsiteX1" fmla="*/ 1031131 w 2412459"/>
              <a:gd name="connsiteY1" fmla="*/ 1157592 h 1468877"/>
              <a:gd name="connsiteX2" fmla="*/ 2412459 w 2412459"/>
              <a:gd name="connsiteY2" fmla="*/ 0 h 146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2459" h="1468877">
                <a:moveTo>
                  <a:pt x="0" y="1468877"/>
                </a:moveTo>
                <a:cubicBezTo>
                  <a:pt x="314527" y="1435641"/>
                  <a:pt x="629055" y="1402405"/>
                  <a:pt x="1031131" y="1157592"/>
                </a:cubicBezTo>
                <a:cubicBezTo>
                  <a:pt x="1433208" y="912779"/>
                  <a:pt x="1922833" y="456389"/>
                  <a:pt x="2412459" y="0"/>
                </a:cubicBezTo>
              </a:path>
            </a:pathLst>
          </a:custGeom>
          <a:noFill/>
          <a:ln>
            <a:solidFill>
              <a:srgbClr val="0D2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70043" y="3492230"/>
            <a:ext cx="3336587" cy="1537227"/>
          </a:xfrm>
          <a:custGeom>
            <a:avLst/>
            <a:gdLst>
              <a:gd name="connsiteX0" fmla="*/ 0 w 3336587"/>
              <a:gd name="connsiteY0" fmla="*/ 1536970 h 1537227"/>
              <a:gd name="connsiteX1" fmla="*/ 1556425 w 3336587"/>
              <a:gd name="connsiteY1" fmla="*/ 1284051 h 1537227"/>
              <a:gd name="connsiteX2" fmla="*/ 3336587 w 3336587"/>
              <a:gd name="connsiteY2" fmla="*/ 0 h 153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6587" h="1537227">
                <a:moveTo>
                  <a:pt x="0" y="1536970"/>
                </a:moveTo>
                <a:cubicBezTo>
                  <a:pt x="500163" y="1538591"/>
                  <a:pt x="1000327" y="1540213"/>
                  <a:pt x="1556425" y="1284051"/>
                </a:cubicBezTo>
                <a:cubicBezTo>
                  <a:pt x="2112523" y="1027889"/>
                  <a:pt x="2724555" y="513944"/>
                  <a:pt x="3336587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029200" y="3415773"/>
            <a:ext cx="3336587" cy="1537227"/>
          </a:xfrm>
          <a:custGeom>
            <a:avLst/>
            <a:gdLst>
              <a:gd name="connsiteX0" fmla="*/ 0 w 3336587"/>
              <a:gd name="connsiteY0" fmla="*/ 1536970 h 1537227"/>
              <a:gd name="connsiteX1" fmla="*/ 1556425 w 3336587"/>
              <a:gd name="connsiteY1" fmla="*/ 1284051 h 1537227"/>
              <a:gd name="connsiteX2" fmla="*/ 3336587 w 3336587"/>
              <a:gd name="connsiteY2" fmla="*/ 0 h 153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6587" h="1537227">
                <a:moveTo>
                  <a:pt x="0" y="1536970"/>
                </a:moveTo>
                <a:cubicBezTo>
                  <a:pt x="500163" y="1538591"/>
                  <a:pt x="1000327" y="1540213"/>
                  <a:pt x="1556425" y="1284051"/>
                </a:cubicBezTo>
                <a:cubicBezTo>
                  <a:pt x="2112523" y="1027889"/>
                  <a:pt x="2724555" y="513944"/>
                  <a:pt x="3336587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914400"/>
          <a:ext cx="3536950" cy="49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0" name="Equation" r:id="rId3" imgW="4520880" imgH="6349680" progId="Equation.DSMT4">
                  <p:embed/>
                </p:oleObj>
              </mc:Choice>
              <mc:Fallback>
                <p:oleObj name="Equation" r:id="rId3" imgW="4520880" imgH="634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3536950" cy="496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1219200"/>
          <a:ext cx="429679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1" name="Equation" r:id="rId5" imgW="6083280" imgH="5295600" progId="Equation.DSMT4">
                  <p:embed/>
                </p:oleObj>
              </mc:Choice>
              <mc:Fallback>
                <p:oleObj name="Equation" r:id="rId5" imgW="6083280" imgH="5295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19200"/>
                        <a:ext cx="4296798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267200" y="9906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Monopoly and Quality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Firms purposely make goods less durable than they could so that we have to buy replacements more often!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Monopoly and Quality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Demand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Profit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113394"/>
              </p:ext>
            </p:extLst>
          </p:nvPr>
        </p:nvGraphicFramePr>
        <p:xfrm>
          <a:off x="1195388" y="1828800"/>
          <a:ext cx="417988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3" imgW="2476500" imgH="635000" progId="Equation.DSMT4">
                  <p:embed/>
                </p:oleObj>
              </mc:Choice>
              <mc:Fallback>
                <p:oleObj name="Equation" r:id="rId3" imgW="2476500" imgH="6350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1828800"/>
                        <a:ext cx="4179887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85037"/>
              </p:ext>
            </p:extLst>
          </p:nvPr>
        </p:nvGraphicFramePr>
        <p:xfrm>
          <a:off x="1069199" y="3601328"/>
          <a:ext cx="4846638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5" imgW="3022600" imgH="1676400" progId="Equation.DSMT4">
                  <p:embed/>
                </p:oleObj>
              </mc:Choice>
              <mc:Fallback>
                <p:oleObj name="Equation" r:id="rId5" imgW="3022600" imgH="16764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199" y="3601328"/>
                        <a:ext cx="4846638" cy="268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243152" y="4197485"/>
            <a:ext cx="11430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3352800"/>
            <a:ext cx="5064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78400" y="3722688"/>
            <a:ext cx="127000" cy="4683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90369" y="4213698"/>
            <a:ext cx="5715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08663" y="3362325"/>
            <a:ext cx="5064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808663" y="3722688"/>
            <a:ext cx="254000" cy="474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38500" y="5257800"/>
            <a:ext cx="8382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97001" y="5300324"/>
            <a:ext cx="5715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1838" y="6315075"/>
            <a:ext cx="60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j-lt"/>
              </a:rPr>
              <a:t>MRx</a:t>
            </a:r>
            <a:endParaRPr lang="en-US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8" y="6324600"/>
            <a:ext cx="6032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j-lt"/>
              </a:rPr>
              <a:t>MCx</a:t>
            </a:r>
            <a:endParaRPr lang="en-US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657600" y="6096000"/>
            <a:ext cx="5715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0"/>
          </p:cNvCxnSpPr>
          <p:nvPr/>
        </p:nvCxnSpPr>
        <p:spPr>
          <a:xfrm flipH="1" flipV="1">
            <a:off x="4586288" y="6086475"/>
            <a:ext cx="73025" cy="238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15075" y="5257800"/>
            <a:ext cx="1990725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So long as Q* such that MR = MC, also set the MR from an increase in X = the MC of that extra X.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58863" y="1784350"/>
            <a:ext cx="11112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66800" y="52578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1263" y="1784350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29200" y="525780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2238375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9200" y="2249488"/>
            <a:ext cx="2563813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029200" y="2360613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327775" y="3048000"/>
            <a:ext cx="0" cy="22494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29200" y="3052763"/>
            <a:ext cx="13096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6" name="TextBox 42"/>
          <p:cNvSpPr txBox="1">
            <a:spLocks noChangeArrowheads="1"/>
          </p:cNvSpPr>
          <p:nvPr/>
        </p:nvSpPr>
        <p:spPr bwMode="auto">
          <a:xfrm>
            <a:off x="7086600" y="480060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37" name="TextBox 43"/>
          <p:cNvSpPr txBox="1">
            <a:spLocks noChangeArrowheads="1"/>
          </p:cNvSpPr>
          <p:nvPr/>
        </p:nvSpPr>
        <p:spPr bwMode="auto">
          <a:xfrm>
            <a:off x="8075613" y="369093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D(X)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38" name="TextBox 44"/>
          <p:cNvSpPr txBox="1">
            <a:spLocks noChangeArrowheads="1"/>
          </p:cNvSpPr>
          <p:nvPr/>
        </p:nvSpPr>
        <p:spPr bwMode="auto">
          <a:xfrm>
            <a:off x="4635500" y="1849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39" name="TextBox 45"/>
          <p:cNvSpPr txBox="1">
            <a:spLocks noChangeArrowheads="1"/>
          </p:cNvSpPr>
          <p:nvPr/>
        </p:nvSpPr>
        <p:spPr bwMode="auto">
          <a:xfrm>
            <a:off x="8305800" y="5334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40" name="TextBox 46"/>
          <p:cNvSpPr txBox="1">
            <a:spLocks noChangeArrowheads="1"/>
          </p:cNvSpPr>
          <p:nvPr/>
        </p:nvSpPr>
        <p:spPr bwMode="auto">
          <a:xfrm>
            <a:off x="6113463" y="5338763"/>
            <a:ext cx="455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066800" y="2897188"/>
            <a:ext cx="2971800" cy="2360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6800" y="2897188"/>
            <a:ext cx="2133600" cy="3427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1066800" y="2706688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133600" y="3733800"/>
            <a:ext cx="0" cy="15636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58863" y="3740150"/>
            <a:ext cx="1074737" cy="111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46" name="TextBox 44"/>
          <p:cNvSpPr txBox="1">
            <a:spLocks noChangeArrowheads="1"/>
          </p:cNvSpPr>
          <p:nvPr/>
        </p:nvSpPr>
        <p:spPr bwMode="auto">
          <a:xfrm>
            <a:off x="609600" y="1981200"/>
            <a:ext cx="303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346200" y="3713163"/>
            <a:ext cx="2073275" cy="679450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F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497513" y="3195638"/>
            <a:ext cx="2074862" cy="681037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9975" y="3751263"/>
            <a:ext cx="1063625" cy="6032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021263" y="3052763"/>
            <a:ext cx="1317625" cy="83502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29200" y="3876675"/>
            <a:ext cx="13096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65300" y="1416050"/>
            <a:ext cx="49784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More quality means more demand and more profit</a:t>
            </a:r>
          </a:p>
        </p:txBody>
      </p:sp>
      <p:sp>
        <p:nvSpPr>
          <p:cNvPr id="52253" name="TextBox 42"/>
          <p:cNvSpPr txBox="1">
            <a:spLocks noChangeArrowheads="1"/>
          </p:cNvSpPr>
          <p:nvPr/>
        </p:nvSpPr>
        <p:spPr bwMode="auto">
          <a:xfrm>
            <a:off x="2946400" y="5700713"/>
            <a:ext cx="50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54" name="TextBox 43"/>
          <p:cNvSpPr txBox="1">
            <a:spLocks noChangeArrowheads="1"/>
          </p:cNvSpPr>
          <p:nvPr/>
        </p:nvSpPr>
        <p:spPr bwMode="auto">
          <a:xfrm>
            <a:off x="3646488" y="4610100"/>
            <a:ext cx="58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D(X)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55" name="TextBox 45"/>
          <p:cNvSpPr txBox="1">
            <a:spLocks noChangeArrowheads="1"/>
          </p:cNvSpPr>
          <p:nvPr/>
        </p:nvSpPr>
        <p:spPr bwMode="auto">
          <a:xfrm>
            <a:off x="4114800" y="5380038"/>
            <a:ext cx="34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56" name="TextBox 46"/>
          <p:cNvSpPr txBox="1">
            <a:spLocks noChangeArrowheads="1"/>
          </p:cNvSpPr>
          <p:nvPr/>
        </p:nvSpPr>
        <p:spPr bwMode="auto">
          <a:xfrm>
            <a:off x="1922463" y="53848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066800" y="4351338"/>
            <a:ext cx="1066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8" name="TextBox 42"/>
          <p:cNvSpPr txBox="1">
            <a:spLocks noChangeArrowheads="1"/>
          </p:cNvSpPr>
          <p:nvPr/>
        </p:nvSpPr>
        <p:spPr bwMode="auto">
          <a:xfrm>
            <a:off x="7799388" y="188277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59" name="TextBox 42"/>
          <p:cNvSpPr txBox="1">
            <a:spLocks noChangeArrowheads="1"/>
          </p:cNvSpPr>
          <p:nvPr/>
        </p:nvSpPr>
        <p:spPr bwMode="auto">
          <a:xfrm>
            <a:off x="3468688" y="23606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60" name="TextBox 42"/>
          <p:cNvSpPr txBox="1">
            <a:spLocks noChangeArrowheads="1"/>
          </p:cNvSpPr>
          <p:nvPr/>
        </p:nvSpPr>
        <p:spPr bwMode="auto">
          <a:xfrm>
            <a:off x="7570788" y="3011488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2261" name="TextBox 42"/>
          <p:cNvSpPr txBox="1">
            <a:spLocks noChangeArrowheads="1"/>
          </p:cNvSpPr>
          <p:nvPr/>
        </p:nvSpPr>
        <p:spPr bwMode="auto">
          <a:xfrm>
            <a:off x="3419475" y="3506788"/>
            <a:ext cx="439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5300" y="2165350"/>
            <a:ext cx="742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Low 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11875" y="2252663"/>
            <a:ext cx="11509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Medium X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1784350"/>
            <a:ext cx="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29200" y="525780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1263" y="2000250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45075" y="2030413"/>
            <a:ext cx="2563813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021263" y="1565275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BE02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113463" y="2667000"/>
            <a:ext cx="0" cy="26304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54600" y="2667000"/>
            <a:ext cx="105886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8" name="TextBox 42"/>
          <p:cNvSpPr txBox="1">
            <a:spLocks noChangeArrowheads="1"/>
          </p:cNvSpPr>
          <p:nvPr/>
        </p:nvSpPr>
        <p:spPr bwMode="auto">
          <a:xfrm>
            <a:off x="7086600" y="4430713"/>
            <a:ext cx="50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59" name="TextBox 43"/>
          <p:cNvSpPr txBox="1">
            <a:spLocks noChangeArrowheads="1"/>
          </p:cNvSpPr>
          <p:nvPr/>
        </p:nvSpPr>
        <p:spPr bwMode="auto">
          <a:xfrm>
            <a:off x="7754938" y="332898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D(X)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60" name="TextBox 44"/>
          <p:cNvSpPr txBox="1">
            <a:spLocks noChangeArrowheads="1"/>
          </p:cNvSpPr>
          <p:nvPr/>
        </p:nvSpPr>
        <p:spPr bwMode="auto">
          <a:xfrm>
            <a:off x="4635500" y="1849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61" name="TextBox 45"/>
          <p:cNvSpPr txBox="1">
            <a:spLocks noChangeArrowheads="1"/>
          </p:cNvSpPr>
          <p:nvPr/>
        </p:nvSpPr>
        <p:spPr bwMode="auto">
          <a:xfrm>
            <a:off x="8305800" y="5334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62" name="TextBox 46"/>
          <p:cNvSpPr txBox="1">
            <a:spLocks noChangeArrowheads="1"/>
          </p:cNvSpPr>
          <p:nvPr/>
        </p:nvSpPr>
        <p:spPr bwMode="auto">
          <a:xfrm>
            <a:off x="5884863" y="53340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356225" y="2552700"/>
            <a:ext cx="2074863" cy="681038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009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045075" y="2667000"/>
            <a:ext cx="1068388" cy="5238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13325" y="3190875"/>
            <a:ext cx="110013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65300" y="1416050"/>
            <a:ext cx="19224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But only to a point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004888" y="1784350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012825" y="525780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12825" y="2238375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12825" y="2249488"/>
            <a:ext cx="2563813" cy="350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1012825" y="2360613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309813" y="3048000"/>
            <a:ext cx="0" cy="22494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12825" y="3052763"/>
            <a:ext cx="13096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74" name="TextBox 42"/>
          <p:cNvSpPr txBox="1">
            <a:spLocks noChangeArrowheads="1"/>
          </p:cNvSpPr>
          <p:nvPr/>
        </p:nvSpPr>
        <p:spPr bwMode="auto">
          <a:xfrm>
            <a:off x="3070225" y="480060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75" name="TextBox 43"/>
          <p:cNvSpPr txBox="1">
            <a:spLocks noChangeArrowheads="1"/>
          </p:cNvSpPr>
          <p:nvPr/>
        </p:nvSpPr>
        <p:spPr bwMode="auto">
          <a:xfrm>
            <a:off x="4033838" y="3781425"/>
            <a:ext cx="587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D(X)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76" name="TextBox 44"/>
          <p:cNvSpPr txBox="1">
            <a:spLocks noChangeArrowheads="1"/>
          </p:cNvSpPr>
          <p:nvPr/>
        </p:nvSpPr>
        <p:spPr bwMode="auto">
          <a:xfrm>
            <a:off x="619125" y="1849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77" name="TextBox 45"/>
          <p:cNvSpPr txBox="1">
            <a:spLocks noChangeArrowheads="1"/>
          </p:cNvSpPr>
          <p:nvPr/>
        </p:nvSpPr>
        <p:spPr bwMode="auto">
          <a:xfrm>
            <a:off x="4289425" y="533400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78" name="TextBox 46"/>
          <p:cNvSpPr txBox="1">
            <a:spLocks noChangeArrowheads="1"/>
          </p:cNvSpPr>
          <p:nvPr/>
        </p:nvSpPr>
        <p:spPr bwMode="auto">
          <a:xfrm>
            <a:off x="2095500" y="5338763"/>
            <a:ext cx="455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481138" y="3195638"/>
            <a:ext cx="2073275" cy="681037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004888" y="3052763"/>
            <a:ext cx="1317625" cy="83502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012825" y="3876675"/>
            <a:ext cx="13096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82" name="TextBox 42"/>
          <p:cNvSpPr txBox="1">
            <a:spLocks noChangeArrowheads="1"/>
          </p:cNvSpPr>
          <p:nvPr/>
        </p:nvSpPr>
        <p:spPr bwMode="auto">
          <a:xfrm>
            <a:off x="3632200" y="2052638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83" name="TextBox 42"/>
          <p:cNvSpPr txBox="1">
            <a:spLocks noChangeArrowheads="1"/>
          </p:cNvSpPr>
          <p:nvPr/>
        </p:nvSpPr>
        <p:spPr bwMode="auto">
          <a:xfrm>
            <a:off x="3582988" y="31988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84" name="TextBox 42"/>
          <p:cNvSpPr txBox="1">
            <a:spLocks noChangeArrowheads="1"/>
          </p:cNvSpPr>
          <p:nvPr/>
        </p:nvSpPr>
        <p:spPr bwMode="auto">
          <a:xfrm>
            <a:off x="7808913" y="1446213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3285" name="TextBox 42"/>
          <p:cNvSpPr txBox="1">
            <a:spLocks noChangeArrowheads="1"/>
          </p:cNvSpPr>
          <p:nvPr/>
        </p:nvSpPr>
        <p:spPr bwMode="auto">
          <a:xfrm>
            <a:off x="7426325" y="240665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16113" y="2038350"/>
            <a:ext cx="11509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Medium 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18188" y="1690688"/>
            <a:ext cx="7858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High X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 and Tax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Tax (tax = t)</a:t>
            </a:r>
          </a:p>
          <a:p>
            <a:r>
              <a:rPr lang="en-US" dirty="0" smtClean="0"/>
              <a:t>Unit Tax (tax = </a:t>
            </a:r>
            <a:r>
              <a:rPr lang="en-US" dirty="0" err="1" smtClean="0"/>
              <a:t>tQ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Revenue Tax (tax = </a:t>
            </a:r>
            <a:r>
              <a:rPr lang="en-US" dirty="0" err="1" smtClean="0"/>
              <a:t>t·R</a:t>
            </a:r>
            <a:r>
              <a:rPr lang="en-US" dirty="0" smtClean="0"/>
              <a:t>(Q))</a:t>
            </a:r>
          </a:p>
          <a:p>
            <a:r>
              <a:rPr lang="en-US" dirty="0" smtClean="0"/>
              <a:t>Profit (Earnings) Tax (tax = t·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each, start with revenue function and total cost function (C*).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R=R(Q) =P(Q)*Q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C*=C(Q)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351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038927" y="3073780"/>
            <a:ext cx="932436" cy="570688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Tax</a:t>
            </a:r>
            <a:br>
              <a:rPr lang="en-US" dirty="0" smtClean="0"/>
            </a:b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837551"/>
              </p:ext>
            </p:extLst>
          </p:nvPr>
        </p:nvGraphicFramePr>
        <p:xfrm>
          <a:off x="1266825" y="2220913"/>
          <a:ext cx="2298700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4" name="Equation" r:id="rId3" imgW="1104900" imgH="1460500" progId="Equation.DSMT4">
                  <p:embed/>
                </p:oleObj>
              </mc:Choice>
              <mc:Fallback>
                <p:oleObj name="Equation" r:id="rId3" imgW="1104900" imgH="14605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220913"/>
                        <a:ext cx="2298700" cy="303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34063" y="185458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34063" y="48263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34064" y="2273680"/>
            <a:ext cx="1828799" cy="3431591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34063" y="2273680"/>
            <a:ext cx="2971800" cy="2552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095082" y="2408578"/>
            <a:ext cx="2706214" cy="1846936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971971" y="3073780"/>
            <a:ext cx="4864" cy="17526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3455" y="3644468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38927" y="3073780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53063" y="18545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9301" y="478600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6490" y="20890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99390" y="4235408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D: P=P(Q)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62863" y="521904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MR</a:t>
            </a:r>
          </a:p>
        </p:txBody>
      </p:sp>
      <p:sp>
        <p:nvSpPr>
          <p:cNvPr id="22" name="Freeform 21"/>
          <p:cNvSpPr/>
          <p:nvPr/>
        </p:nvSpPr>
        <p:spPr>
          <a:xfrm>
            <a:off x="5321031" y="3321024"/>
            <a:ext cx="2097342" cy="418327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57993"/>
              </p:ext>
            </p:extLst>
          </p:nvPr>
        </p:nvGraphicFramePr>
        <p:xfrm>
          <a:off x="5365554" y="3215371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5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554" y="3215371"/>
                        <a:ext cx="1270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734458" y="494651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1804" y="28891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52877" y="2993844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AC</a:t>
            </a:r>
          </a:p>
        </p:txBody>
      </p:sp>
    </p:spTree>
    <p:extLst>
      <p:ext uri="{BB962C8B-B14F-4D97-AF65-F5344CB8AC3E}">
        <p14:creationId xmlns:p14="http://schemas.microsoft.com/office/powerpoint/2010/main" val="21485871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138520" y="333204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38927" y="3073780"/>
            <a:ext cx="932436" cy="307881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Tax</a:t>
            </a:r>
            <a:br>
              <a:rPr lang="en-US" dirty="0" smtClean="0"/>
            </a:br>
            <a:r>
              <a:rPr lang="en-US" sz="2400" dirty="0" smtClean="0"/>
              <a:t>( t &gt; 1)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963470"/>
              </p:ext>
            </p:extLst>
          </p:nvPr>
        </p:nvGraphicFramePr>
        <p:xfrm>
          <a:off x="923925" y="2220913"/>
          <a:ext cx="2984500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3" imgW="1435100" imgH="1460500" progId="Equation.DSMT4">
                  <p:embed/>
                </p:oleObj>
              </mc:Choice>
              <mc:Fallback>
                <p:oleObj name="Equation" r:id="rId3" imgW="1435100" imgH="14605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220913"/>
                        <a:ext cx="2984500" cy="303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34063" y="185458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34063" y="48263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34064" y="2273680"/>
            <a:ext cx="1828799" cy="3431591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34063" y="2273680"/>
            <a:ext cx="2971800" cy="2552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095082" y="2408578"/>
            <a:ext cx="2706214" cy="1846936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971971" y="3073780"/>
            <a:ext cx="4864" cy="17526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3455" y="3644468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38927" y="3073780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53063" y="18545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9301" y="478600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6490" y="20890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99390" y="4235408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D: P=P(Q)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62863" y="521904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MR</a:t>
            </a:r>
          </a:p>
        </p:txBody>
      </p:sp>
      <p:sp>
        <p:nvSpPr>
          <p:cNvPr id="22" name="Freeform 21"/>
          <p:cNvSpPr/>
          <p:nvPr/>
        </p:nvSpPr>
        <p:spPr>
          <a:xfrm>
            <a:off x="5321031" y="3321024"/>
            <a:ext cx="2097342" cy="418327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85807"/>
              </p:ext>
            </p:extLst>
          </p:nvPr>
        </p:nvGraphicFramePr>
        <p:xfrm>
          <a:off x="5365554" y="3215371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9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554" y="3215371"/>
                        <a:ext cx="1270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/>
          <p:cNvSpPr/>
          <p:nvPr/>
        </p:nvSpPr>
        <p:spPr>
          <a:xfrm rot="502265">
            <a:off x="5288604" y="3083508"/>
            <a:ext cx="2097342" cy="418327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030214" y="3381661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17786" y="3381661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66490" y="2859765"/>
            <a:ext cx="49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AC</a:t>
            </a:r>
            <a:r>
              <a:rPr lang="en-US" baseline="-25000" dirty="0" err="1" smtClean="0">
                <a:latin typeface="+mj-lt"/>
              </a:rPr>
              <a:t>t</a:t>
            </a:r>
            <a:endParaRPr lang="en-US" baseline="-25000" dirty="0" smtClean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8927" y="3381661"/>
            <a:ext cx="929195" cy="262807"/>
          </a:xfrm>
          <a:prstGeom prst="rect">
            <a:avLst/>
          </a:prstGeom>
          <a:solidFill>
            <a:srgbClr val="7030A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34458" y="494651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1804" y="28891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744897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Tax</a:t>
            </a:r>
            <a:br>
              <a:rPr lang="en-US" dirty="0" smtClean="0"/>
            </a:br>
            <a:r>
              <a:rPr lang="en-US" sz="2400" dirty="0" smtClean="0"/>
              <a:t>( t &gt; 0)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343136"/>
              </p:ext>
            </p:extLst>
          </p:nvPr>
        </p:nvGraphicFramePr>
        <p:xfrm>
          <a:off x="457200" y="1676400"/>
          <a:ext cx="3937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6" name="Equation" r:id="rId3" imgW="1892300" imgH="1955800" progId="Equation.DSMT4">
                  <p:embed/>
                </p:oleObj>
              </mc:Choice>
              <mc:Fallback>
                <p:oleObj name="Equation" r:id="rId3" imgW="1892300" imgH="19558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3937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29200" y="228600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29200" y="525780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1" y="2705100"/>
            <a:ext cx="1924455" cy="3314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2705100"/>
            <a:ext cx="2971800" cy="2552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248072" y="2819401"/>
            <a:ext cx="2286000" cy="2161954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967108" y="3505200"/>
            <a:ext cx="4864" cy="17526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6773" y="3910106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34064" y="3505200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2286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4438" y="521742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43800" y="26553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94527" y="4666828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D: P=P(Q)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0" y="56504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43295" y="3918545"/>
            <a:ext cx="924864" cy="349729"/>
          </a:xfrm>
          <a:prstGeom prst="rect">
            <a:avLst/>
          </a:prstGeom>
          <a:solidFill>
            <a:srgbClr val="7030A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46500" y="394004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21246" y="538223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58592" y="332483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  <p:sp>
        <p:nvSpPr>
          <p:cNvPr id="28" name="Freeform 27"/>
          <p:cNvSpPr/>
          <p:nvPr/>
        </p:nvSpPr>
        <p:spPr>
          <a:xfrm>
            <a:off x="5232083" y="3915535"/>
            <a:ext cx="2140845" cy="418498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314332" y="3959648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86425" y="3319304"/>
            <a:ext cx="10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AC</a:t>
            </a:r>
            <a:r>
              <a:rPr lang="en-US" baseline="-25000" dirty="0" err="1" smtClean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=</a:t>
            </a:r>
            <a:r>
              <a:rPr lang="en-US" dirty="0" err="1" smtClean="0">
                <a:latin typeface="+mj-lt"/>
              </a:rPr>
              <a:t>AC+t</a:t>
            </a:r>
            <a:endParaRPr lang="en-US" baseline="-25000" dirty="0" smtClean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8591" y="3513699"/>
            <a:ext cx="937909" cy="393914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24907"/>
              </p:ext>
            </p:extLst>
          </p:nvPr>
        </p:nvGraphicFramePr>
        <p:xfrm>
          <a:off x="5122963" y="3684473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7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963" y="3684473"/>
                        <a:ext cx="1270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Freeform 34"/>
          <p:cNvSpPr/>
          <p:nvPr/>
        </p:nvSpPr>
        <p:spPr>
          <a:xfrm>
            <a:off x="5182928" y="2422993"/>
            <a:ext cx="2286000" cy="2161954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255505" y="3557551"/>
            <a:ext cx="2058827" cy="418498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14855" y="205259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MC</a:t>
            </a:r>
            <a:r>
              <a:rPr lang="en-US" baseline="-25000" dirty="0" err="1" smtClean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=</a:t>
            </a:r>
            <a:r>
              <a:rPr lang="en-US" dirty="0" err="1" smtClean="0">
                <a:latin typeface="+mj-lt"/>
              </a:rPr>
              <a:t>MC+t</a:t>
            </a:r>
            <a:endParaRPr lang="en-US" dirty="0" smtClean="0">
              <a:latin typeface="+mj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024336" y="4274346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58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Revenue: Price Setter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Price Setter, the higher q, the lower the P.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800" dirty="0" smtClean="0"/>
              <a:t>Firm chooses the price along with quantity.</a:t>
            </a:r>
          </a:p>
          <a:p>
            <a:pPr eaLnBrk="1" hangingPunct="1"/>
            <a:r>
              <a:rPr lang="en-US" altLang="en-US" sz="2800" dirty="0" smtClean="0"/>
              <a:t>R depends on P and Q, but P = P(Q)</a:t>
            </a:r>
          </a:p>
          <a:p>
            <a:pPr eaLnBrk="1" hangingPunct="1"/>
            <a:r>
              <a:rPr lang="en-US" altLang="en-US" sz="2800" dirty="0" smtClean="0"/>
              <a:t>R = P(Q)·Q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208213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4113213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TextBox 12"/>
          <p:cNvSpPr txBox="1">
            <a:spLocks noChangeArrowheads="1"/>
          </p:cNvSpPr>
          <p:nvPr/>
        </p:nvSpPr>
        <p:spPr bwMode="auto">
          <a:xfrm>
            <a:off x="1905000" y="2284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P</a:t>
            </a:r>
          </a:p>
        </p:txBody>
      </p:sp>
      <p:sp>
        <p:nvSpPr>
          <p:cNvPr id="32775" name="TextBox 13"/>
          <p:cNvSpPr txBox="1">
            <a:spLocks noChangeArrowheads="1"/>
          </p:cNvSpPr>
          <p:nvPr/>
        </p:nvSpPr>
        <p:spPr bwMode="auto">
          <a:xfrm>
            <a:off x="6934200" y="418941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Q</a:t>
            </a:r>
          </a:p>
        </p:txBody>
      </p:sp>
      <p:sp>
        <p:nvSpPr>
          <p:cNvPr id="32776" name="TextBox 37"/>
          <p:cNvSpPr txBox="1">
            <a:spLocks noChangeArrowheads="1"/>
          </p:cNvSpPr>
          <p:nvPr/>
        </p:nvSpPr>
        <p:spPr bwMode="auto">
          <a:xfrm>
            <a:off x="4648200" y="2665413"/>
            <a:ext cx="3379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+mj-lt"/>
              </a:rPr>
              <a:t>Market Demand = Firm’s Demand</a:t>
            </a:r>
          </a:p>
          <a:p>
            <a:pPr algn="ctr" eaLnBrk="1" hangingPunct="1"/>
            <a:r>
              <a:rPr lang="en-US" altLang="en-US" dirty="0">
                <a:latin typeface="+mj-lt"/>
              </a:rPr>
              <a:t>P = P(Q) 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43200" y="411321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30575" y="413226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95725" y="41275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19600" y="411321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76800" y="411321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03463" y="2433638"/>
            <a:ext cx="3962400" cy="16764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Tax</a:t>
            </a:r>
            <a:br>
              <a:rPr lang="en-US" dirty="0" smtClean="0"/>
            </a:br>
            <a:r>
              <a:rPr lang="en-US" sz="2400" dirty="0" smtClean="0"/>
              <a:t>(0 &lt; t &lt; 1)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756787"/>
              </p:ext>
            </p:extLst>
          </p:nvPr>
        </p:nvGraphicFramePr>
        <p:xfrm>
          <a:off x="685800" y="1676400"/>
          <a:ext cx="3776662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7" name="Equation" r:id="rId3" imgW="1816100" imgH="1955800" progId="Equation.DSMT4">
                  <p:embed/>
                </p:oleObj>
              </mc:Choice>
              <mc:Fallback>
                <p:oleObj name="Equation" r:id="rId3" imgW="1816100" imgH="19558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3776662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029200" y="228600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029200" y="525780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19473" y="2705100"/>
            <a:ext cx="1990927" cy="3488177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19473" y="2705100"/>
            <a:ext cx="3029594" cy="2552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295673" y="2590319"/>
            <a:ext cx="2336691" cy="2161954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19473" y="3320534"/>
            <a:ext cx="2345397" cy="3076865"/>
          </a:xfrm>
          <a:prstGeom prst="line">
            <a:avLst/>
          </a:prstGeom>
          <a:ln w="38100">
            <a:solidFill>
              <a:srgbClr val="0D2A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34064" y="3320534"/>
            <a:ext cx="3015003" cy="1937266"/>
          </a:xfrm>
          <a:prstGeom prst="line">
            <a:avLst/>
          </a:prstGeom>
          <a:ln w="38100">
            <a:solidFill>
              <a:srgbClr val="0D2A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967108" y="3505200"/>
            <a:ext cx="4864" cy="17526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009745" y="4129533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034064" y="3505200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8200" y="2286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54438" y="521742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43800" y="26553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94527" y="466682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03770" y="5589175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P(1-t)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51130" y="6028067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07481" y="6193277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MR</a:t>
            </a:r>
            <a:r>
              <a:rPr lang="en-US" baseline="-25000" dirty="0" err="1" smtClean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=MR(1-t)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34064" y="3509664"/>
            <a:ext cx="928181" cy="435203"/>
          </a:xfrm>
          <a:prstGeom prst="rect">
            <a:avLst/>
          </a:prstGeom>
          <a:solidFill>
            <a:srgbClr val="7030A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34064" y="356453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</a:p>
        </p:txBody>
      </p:sp>
      <p:sp>
        <p:nvSpPr>
          <p:cNvPr id="47" name="Freeform 46"/>
          <p:cNvSpPr/>
          <p:nvPr/>
        </p:nvSpPr>
        <p:spPr>
          <a:xfrm>
            <a:off x="5398472" y="3690834"/>
            <a:ext cx="1830799" cy="550594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412626" y="3944867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028592" y="3944867"/>
            <a:ext cx="943380" cy="188983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274721"/>
              </p:ext>
            </p:extLst>
          </p:nvPr>
        </p:nvGraphicFramePr>
        <p:xfrm>
          <a:off x="5107228" y="3926560"/>
          <a:ext cx="188446" cy="20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8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228" y="3926560"/>
                        <a:ext cx="188446" cy="207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Connector 65"/>
          <p:cNvCxnSpPr/>
          <p:nvPr/>
        </p:nvCxnSpPr>
        <p:spPr>
          <a:xfrm flipH="1">
            <a:off x="5035681" y="3931725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721246" y="538223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58592" y="332483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P*</a:t>
            </a:r>
            <a:r>
              <a:rPr lang="en-US" baseline="-25000" dirty="0" smtClean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822075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Tax</a:t>
            </a:r>
            <a:br>
              <a:rPr lang="en-US" dirty="0" smtClean="0"/>
            </a:br>
            <a:r>
              <a:rPr lang="en-US" sz="2400" dirty="0" smtClean="0"/>
              <a:t>(0 &lt; t &lt; 1)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15627"/>
              </p:ext>
            </p:extLst>
          </p:nvPr>
        </p:nvGraphicFramePr>
        <p:xfrm>
          <a:off x="711200" y="1730375"/>
          <a:ext cx="3408363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8" name="Equation" r:id="rId3" imgW="1638300" imgH="1930400" progId="Equation.DSMT4">
                  <p:embed/>
                </p:oleObj>
              </mc:Choice>
              <mc:Fallback>
                <p:oleObj name="Equation" r:id="rId3" imgW="1638300" imgH="19304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730375"/>
                        <a:ext cx="3408363" cy="401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34063" y="185458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34063" y="48263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34064" y="2273680"/>
            <a:ext cx="1828799" cy="3431591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34063" y="2273680"/>
            <a:ext cx="2971800" cy="2552700"/>
          </a:xfrm>
          <a:prstGeom prst="line">
            <a:avLst/>
          </a:prstGeom>
          <a:ln w="38100">
            <a:solidFill>
              <a:srgbClr val="0D2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095082" y="2408578"/>
            <a:ext cx="2706214" cy="1846936"/>
          </a:xfrm>
          <a:custGeom>
            <a:avLst/>
            <a:gdLst>
              <a:gd name="connsiteX0" fmla="*/ 0 w 1945532"/>
              <a:gd name="connsiteY0" fmla="*/ 1293779 h 1513047"/>
              <a:gd name="connsiteX1" fmla="*/ 515566 w 1945532"/>
              <a:gd name="connsiteY1" fmla="*/ 1410510 h 1513047"/>
              <a:gd name="connsiteX2" fmla="*/ 1945532 w 1945532"/>
              <a:gd name="connsiteY2" fmla="*/ 0 h 151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5532" h="1513047">
                <a:moveTo>
                  <a:pt x="0" y="1293779"/>
                </a:moveTo>
                <a:cubicBezTo>
                  <a:pt x="95655" y="1459959"/>
                  <a:pt x="191311" y="1626140"/>
                  <a:pt x="515566" y="1410510"/>
                </a:cubicBezTo>
                <a:cubicBezTo>
                  <a:pt x="839821" y="1194880"/>
                  <a:pt x="1392676" y="597440"/>
                  <a:pt x="1945532" y="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971971" y="3073780"/>
            <a:ext cx="4864" cy="17526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3455" y="3644468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38927" y="3073780"/>
            <a:ext cx="93790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53063" y="18545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9301" y="478600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6490" y="20890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99390" y="4235408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D: P=P(Q)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62863" y="521904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MR</a:t>
            </a:r>
          </a:p>
        </p:txBody>
      </p:sp>
      <p:sp>
        <p:nvSpPr>
          <p:cNvPr id="22" name="Freeform 21"/>
          <p:cNvSpPr/>
          <p:nvPr/>
        </p:nvSpPr>
        <p:spPr>
          <a:xfrm>
            <a:off x="5321031" y="3321024"/>
            <a:ext cx="2097342" cy="418327"/>
          </a:xfrm>
          <a:custGeom>
            <a:avLst/>
            <a:gdLst>
              <a:gd name="connsiteX0" fmla="*/ 0 w 2830749"/>
              <a:gd name="connsiteY0" fmla="*/ 19455 h 418327"/>
              <a:gd name="connsiteX1" fmla="*/ 1449422 w 2830749"/>
              <a:gd name="connsiteY1" fmla="*/ 418289 h 418327"/>
              <a:gd name="connsiteX2" fmla="*/ 2830749 w 2830749"/>
              <a:gd name="connsiteY2" fmla="*/ 0 h 41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749" h="418327">
                <a:moveTo>
                  <a:pt x="0" y="19455"/>
                </a:moveTo>
                <a:cubicBezTo>
                  <a:pt x="488815" y="220493"/>
                  <a:pt x="977631" y="421532"/>
                  <a:pt x="1449422" y="418289"/>
                </a:cubicBezTo>
                <a:cubicBezTo>
                  <a:pt x="1921214" y="415047"/>
                  <a:pt x="2375981" y="207523"/>
                  <a:pt x="283074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25459" y="3071267"/>
            <a:ext cx="948944" cy="160347"/>
          </a:xfrm>
          <a:prstGeom prst="rect">
            <a:avLst/>
          </a:prstGeom>
          <a:solidFill>
            <a:srgbClr val="00B050">
              <a:alpha val="45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752119"/>
              </p:ext>
            </p:extLst>
          </p:nvPr>
        </p:nvGraphicFramePr>
        <p:xfrm>
          <a:off x="5783363" y="2344046"/>
          <a:ext cx="736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9" name="Equation" r:id="rId5" imgW="736600" imgH="228600" progId="Equation.DSMT4">
                  <p:embed/>
                </p:oleObj>
              </mc:Choice>
              <mc:Fallback>
                <p:oleObj name="Equation" r:id="rId5" imgW="736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363" y="2344046"/>
                        <a:ext cx="736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041358" y="3231615"/>
            <a:ext cx="933045" cy="412854"/>
          </a:xfrm>
          <a:prstGeom prst="rect">
            <a:avLst/>
          </a:prstGeom>
          <a:solidFill>
            <a:srgbClr val="7030A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90226" y="327513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04088"/>
              </p:ext>
            </p:extLst>
          </p:nvPr>
        </p:nvGraphicFramePr>
        <p:xfrm>
          <a:off x="5190226" y="3023679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0" name="Equation" r:id="rId7" imgW="165028" imgH="228501" progId="Equation.DSMT4">
                  <p:embed/>
                </p:oleObj>
              </mc:Choice>
              <mc:Fallback>
                <p:oleObj name="Equation" r:id="rId7" imgW="165028" imgH="228501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0226" y="3023679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18113" y="49196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Q*</a:t>
            </a:r>
            <a:endParaRPr lang="en-US" baseline="-25000" dirty="0" smtClean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55459" y="28622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P*</a:t>
            </a:r>
            <a:endParaRPr lang="en-US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5938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Monopolistic Competition in Long Run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the short run if </a:t>
            </a:r>
            <a:r>
              <a:rPr lang="el-GR" altLang="en-US" smtClean="0"/>
              <a:t>π</a:t>
            </a:r>
            <a:r>
              <a:rPr lang="en-US" altLang="en-US" smtClean="0"/>
              <a:t> &gt; 0, then there is no difference between a monopoly and a monopolistically competitive firm.</a:t>
            </a:r>
          </a:p>
          <a:p>
            <a:pPr eaLnBrk="1" hangingPunct="1"/>
            <a:r>
              <a:rPr lang="en-US" altLang="en-US" smtClean="0"/>
              <a:t>But despite the fact that firms have market power, there are firms providing close enough substitutes that demand for all firms falls to a level where </a:t>
            </a:r>
            <a:r>
              <a:rPr lang="el-GR" altLang="en-US" smtClean="0"/>
              <a:t>π</a:t>
            </a:r>
            <a:r>
              <a:rPr lang="en-US" altLang="en-US" smtClean="0"/>
              <a:t> = 0.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Profit Max , Choose Q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Assuming you know C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=C(v, w, q)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09585"/>
              </p:ext>
            </p:extLst>
          </p:nvPr>
        </p:nvGraphicFramePr>
        <p:xfrm>
          <a:off x="838200" y="1905000"/>
          <a:ext cx="6570662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3594100" imgH="1435100" progId="Equation.DSMT4">
                  <p:embed/>
                </p:oleObj>
              </mc:Choice>
              <mc:Fallback>
                <p:oleObj name="Equation" r:id="rId3" imgW="3594100" imgH="14351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6570662" cy="262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Monopolistic Competition in the Long Run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52558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MR=MC, AR=AC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97088" y="2374900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03438" y="584835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03438" y="2827338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3" name="TextBox 42"/>
          <p:cNvSpPr txBox="1">
            <a:spLocks noChangeArrowheads="1"/>
          </p:cNvSpPr>
          <p:nvPr/>
        </p:nvSpPr>
        <p:spPr bwMode="auto">
          <a:xfrm>
            <a:off x="4291013" y="5356225"/>
            <a:ext cx="969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4" name="TextBox 43"/>
          <p:cNvSpPr txBox="1">
            <a:spLocks noChangeArrowheads="1"/>
          </p:cNvSpPr>
          <p:nvPr/>
        </p:nvSpPr>
        <p:spPr bwMode="auto">
          <a:xfrm>
            <a:off x="5556250" y="4430713"/>
            <a:ext cx="1095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D: P=P(Q)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5" name="TextBox 44"/>
          <p:cNvSpPr txBox="1">
            <a:spLocks noChangeArrowheads="1"/>
          </p:cNvSpPr>
          <p:nvPr/>
        </p:nvSpPr>
        <p:spPr bwMode="auto">
          <a:xfrm>
            <a:off x="1711325" y="2438400"/>
            <a:ext cx="303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6" name="TextBox 45"/>
          <p:cNvSpPr txBox="1">
            <a:spLocks noChangeArrowheads="1"/>
          </p:cNvSpPr>
          <p:nvPr/>
        </p:nvSpPr>
        <p:spPr bwMode="auto">
          <a:xfrm>
            <a:off x="5537200" y="5848350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7" name="TextBox 46"/>
          <p:cNvSpPr txBox="1">
            <a:spLocks noChangeArrowheads="1"/>
          </p:cNvSpPr>
          <p:nvPr/>
        </p:nvSpPr>
        <p:spPr bwMode="auto">
          <a:xfrm>
            <a:off x="3219450" y="6056313"/>
            <a:ext cx="45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8" name="TextBox 42"/>
          <p:cNvSpPr txBox="1">
            <a:spLocks noChangeArrowheads="1"/>
          </p:cNvSpPr>
          <p:nvPr/>
        </p:nvSpPr>
        <p:spPr bwMode="auto">
          <a:xfrm>
            <a:off x="4722813" y="2643188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5309" name="TextBox 42"/>
          <p:cNvSpPr txBox="1">
            <a:spLocks noChangeArrowheads="1"/>
          </p:cNvSpPr>
          <p:nvPr/>
        </p:nvSpPr>
        <p:spPr bwMode="auto">
          <a:xfrm>
            <a:off x="5556250" y="3182938"/>
            <a:ext cx="490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430588" y="3665538"/>
            <a:ext cx="0" cy="21828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906713" y="3227388"/>
            <a:ext cx="2541587" cy="635000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03438" y="2951163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103438" y="2838450"/>
            <a:ext cx="2817812" cy="37925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7088" y="3665538"/>
            <a:ext cx="13335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15" name="TextBox 46"/>
          <p:cNvSpPr txBox="1">
            <a:spLocks noChangeArrowheads="1"/>
          </p:cNvSpPr>
          <p:nvPr/>
        </p:nvSpPr>
        <p:spPr bwMode="auto">
          <a:xfrm>
            <a:off x="1592263" y="3481388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P*</a:t>
            </a:r>
            <a:endParaRPr lang="en-US" altLang="en-US" baseline="-25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Discrimination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degree</a:t>
            </a:r>
          </a:p>
          <a:p>
            <a:pPr eaLnBrk="1" hangingPunct="1"/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degree</a:t>
            </a:r>
          </a:p>
          <a:p>
            <a:pPr eaLnBrk="1" hangingPunct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degree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Note, “1”, “2”, “3” mean nothing.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Degree, Perfect Price Discrimination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All buyers are charged a price equal to their willingness to pay. TC in green, TR = </a:t>
            </a:r>
            <a:r>
              <a:rPr lang="en-US" altLang="en-US" dirty="0" err="1" smtClean="0"/>
              <a:t>blue+green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No DWL</a:t>
            </a:r>
          </a:p>
          <a:p>
            <a:pPr eaLnBrk="1" hangingPunct="1"/>
            <a:r>
              <a:rPr lang="en-US" altLang="en-US" dirty="0" smtClean="0"/>
              <a:t>No CS either</a:t>
            </a:r>
          </a:p>
          <a:p>
            <a:pPr lvl="1" eaLnBrk="1" hangingPunct="1"/>
            <a:r>
              <a:rPr lang="en-US" altLang="en-US" dirty="0" smtClean="0"/>
              <a:t>Car dealerships</a:t>
            </a:r>
          </a:p>
          <a:p>
            <a:pPr lvl="1" eaLnBrk="1" hangingPunct="1"/>
            <a:r>
              <a:rPr lang="en-US" altLang="en-US" dirty="0" smtClean="0"/>
              <a:t>Colleges</a:t>
            </a:r>
          </a:p>
          <a:p>
            <a:pPr lvl="1" eaLnBrk="1" hangingPunct="1"/>
            <a:r>
              <a:rPr lang="en-US" altLang="en-US" dirty="0" smtClean="0"/>
              <a:t>Reverse Auction</a:t>
            </a:r>
          </a:p>
          <a:p>
            <a:pPr lvl="2" eaLnBrk="1" hangingPunct="1"/>
            <a:r>
              <a:rPr lang="en-US" altLang="en-US" dirty="0" smtClean="0"/>
              <a:t>Priceline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56075" y="2886075"/>
            <a:ext cx="7938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164013" y="6359525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64013" y="3338513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1" name="TextBox 42"/>
          <p:cNvSpPr txBox="1">
            <a:spLocks noChangeArrowheads="1"/>
          </p:cNvSpPr>
          <p:nvPr/>
        </p:nvSpPr>
        <p:spPr bwMode="auto">
          <a:xfrm>
            <a:off x="8029575" y="5180013"/>
            <a:ext cx="969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P=MR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2" name="TextBox 43"/>
          <p:cNvSpPr txBox="1">
            <a:spLocks noChangeArrowheads="1"/>
          </p:cNvSpPr>
          <p:nvPr/>
        </p:nvSpPr>
        <p:spPr bwMode="auto">
          <a:xfrm>
            <a:off x="7904163" y="4757738"/>
            <a:ext cx="1095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D: P=P(Q)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3" name="TextBox 44"/>
          <p:cNvSpPr txBox="1">
            <a:spLocks noChangeArrowheads="1"/>
          </p:cNvSpPr>
          <p:nvPr/>
        </p:nvSpPr>
        <p:spPr bwMode="auto">
          <a:xfrm>
            <a:off x="3770313" y="2951163"/>
            <a:ext cx="303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4" name="TextBox 45"/>
          <p:cNvSpPr txBox="1">
            <a:spLocks noChangeArrowheads="1"/>
          </p:cNvSpPr>
          <p:nvPr/>
        </p:nvSpPr>
        <p:spPr bwMode="auto">
          <a:xfrm>
            <a:off x="7440613" y="6435725"/>
            <a:ext cx="306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5" name="TextBox 46"/>
          <p:cNvSpPr txBox="1">
            <a:spLocks noChangeArrowheads="1"/>
          </p:cNvSpPr>
          <p:nvPr/>
        </p:nvSpPr>
        <p:spPr bwMode="auto">
          <a:xfrm>
            <a:off x="5816600" y="6435725"/>
            <a:ext cx="42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6" name="TextBox 42"/>
          <p:cNvSpPr txBox="1">
            <a:spLocks noChangeArrowheads="1"/>
          </p:cNvSpPr>
          <p:nvPr/>
        </p:nvSpPr>
        <p:spPr bwMode="auto">
          <a:xfrm>
            <a:off x="6783388" y="3154363"/>
            <a:ext cx="56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7357" name="TextBox 42"/>
          <p:cNvSpPr txBox="1">
            <a:spLocks noChangeArrowheads="1"/>
          </p:cNvSpPr>
          <p:nvPr/>
        </p:nvSpPr>
        <p:spPr bwMode="auto">
          <a:xfrm>
            <a:off x="6734175" y="430053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027738" y="4484688"/>
            <a:ext cx="0" cy="18748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Triangle 23"/>
          <p:cNvSpPr/>
          <p:nvPr/>
        </p:nvSpPr>
        <p:spPr>
          <a:xfrm>
            <a:off x="4184650" y="3359150"/>
            <a:ext cx="1843088" cy="1125538"/>
          </a:xfrm>
          <a:prstGeom prst="rtTriangl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84650" y="4484688"/>
            <a:ext cx="1843088" cy="187483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84650" y="4876800"/>
            <a:ext cx="1843088" cy="148272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64013" y="3462338"/>
            <a:ext cx="2743200" cy="2590800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32325" y="4297363"/>
            <a:ext cx="2074863" cy="679450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Third Degree Price Discrimination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dirty="0" smtClean="0"/>
              <a:t>Firm can separate demanders with different demand </a:t>
            </a:r>
            <a:r>
              <a:rPr lang="en-US" altLang="en-US" dirty="0" err="1" smtClean="0"/>
              <a:t>elasticities</a:t>
            </a:r>
            <a:r>
              <a:rPr lang="en-US" altLang="en-US" dirty="0" smtClean="0"/>
              <a:t> and charge different prices to each group.</a:t>
            </a:r>
          </a:p>
          <a:p>
            <a:r>
              <a:rPr lang="en-US" altLang="en-US" dirty="0"/>
              <a:t>A single price </a:t>
            </a:r>
            <a:r>
              <a:rPr lang="en-US" altLang="en-US" dirty="0" smtClean="0"/>
              <a:t>must be charged to </a:t>
            </a:r>
            <a:r>
              <a:rPr lang="en-US" altLang="en-US" dirty="0"/>
              <a:t>all consumers in each demand group.</a:t>
            </a:r>
          </a:p>
          <a:p>
            <a:r>
              <a:rPr lang="en-US" altLang="en-US" dirty="0" smtClean="0"/>
              <a:t>Arbitrage</a:t>
            </a:r>
            <a:r>
              <a:rPr lang="en-US" altLang="en-US" dirty="0"/>
              <a:t> </a:t>
            </a:r>
            <a:r>
              <a:rPr lang="en-US" altLang="en-US" dirty="0" smtClean="0"/>
              <a:t>must be prevented.</a:t>
            </a:r>
          </a:p>
        </p:txBody>
      </p:sp>
    </p:spTree>
    <p:extLst>
      <p:ext uri="{BB962C8B-B14F-4D97-AF65-F5344CB8AC3E}">
        <p14:creationId xmlns:p14="http://schemas.microsoft.com/office/powerpoint/2010/main" val="1822709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Third Degree Price Discrimination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376238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is easy, right… just set MR=MC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But what is MR?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727450" y="2489200"/>
            <a:ext cx="20638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27450" y="4995863"/>
            <a:ext cx="3092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042150" y="2479675"/>
            <a:ext cx="20638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42150" y="4986338"/>
            <a:ext cx="19129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27450" y="3341688"/>
            <a:ext cx="2928938" cy="1130300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42150" y="2605088"/>
            <a:ext cx="1546225" cy="2384425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8088" y="3341688"/>
            <a:ext cx="2444750" cy="2076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62788" y="2605088"/>
            <a:ext cx="833437" cy="27130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8" name="TextBox 20"/>
          <p:cNvSpPr txBox="1">
            <a:spLocks noChangeArrowheads="1"/>
          </p:cNvSpPr>
          <p:nvPr/>
        </p:nvSpPr>
        <p:spPr bwMode="auto">
          <a:xfrm>
            <a:off x="3287713" y="2522538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5789" name="TextBox 21"/>
          <p:cNvSpPr txBox="1">
            <a:spLocks noChangeArrowheads="1"/>
          </p:cNvSpPr>
          <p:nvPr/>
        </p:nvSpPr>
        <p:spPr bwMode="auto">
          <a:xfrm>
            <a:off x="6672263" y="2486025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5790" name="TextBox 22"/>
          <p:cNvSpPr txBox="1">
            <a:spLocks noChangeArrowheads="1"/>
          </p:cNvSpPr>
          <p:nvPr/>
        </p:nvSpPr>
        <p:spPr bwMode="auto">
          <a:xfrm>
            <a:off x="3205015" y="5109927"/>
            <a:ext cx="340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Q</a:t>
            </a:r>
          </a:p>
        </p:txBody>
      </p:sp>
      <p:sp>
        <p:nvSpPr>
          <p:cNvPr id="75792" name="TextBox 24"/>
          <p:cNvSpPr txBox="1">
            <a:spLocks noChangeArrowheads="1"/>
          </p:cNvSpPr>
          <p:nvPr/>
        </p:nvSpPr>
        <p:spPr bwMode="auto">
          <a:xfrm>
            <a:off x="2492375" y="2879725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</a:t>
            </a:r>
            <a:endParaRPr lang="en-US" altLang="en-US" baseline="-25000">
              <a:latin typeface="+mj-lt"/>
            </a:endParaRPr>
          </a:p>
        </p:txBody>
      </p:sp>
      <p:sp>
        <p:nvSpPr>
          <p:cNvPr id="75793" name="TextBox 25"/>
          <p:cNvSpPr txBox="1">
            <a:spLocks noChangeArrowheads="1"/>
          </p:cNvSpPr>
          <p:nvPr/>
        </p:nvSpPr>
        <p:spPr bwMode="auto">
          <a:xfrm>
            <a:off x="8151813" y="4083050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5794" name="TextBox 26"/>
          <p:cNvSpPr txBox="1">
            <a:spLocks noChangeArrowheads="1"/>
          </p:cNvSpPr>
          <p:nvPr/>
        </p:nvSpPr>
        <p:spPr bwMode="auto">
          <a:xfrm>
            <a:off x="7837488" y="5132388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5795" name="TextBox 27"/>
          <p:cNvSpPr txBox="1">
            <a:spLocks noChangeArrowheads="1"/>
          </p:cNvSpPr>
          <p:nvPr/>
        </p:nvSpPr>
        <p:spPr bwMode="auto">
          <a:xfrm>
            <a:off x="5191125" y="5140325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19138" y="2489200"/>
            <a:ext cx="20637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9775" y="4986338"/>
            <a:ext cx="2728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98" name="TextBox 31"/>
          <p:cNvSpPr txBox="1">
            <a:spLocks noChangeArrowheads="1"/>
          </p:cNvSpPr>
          <p:nvPr/>
        </p:nvSpPr>
        <p:spPr bwMode="auto">
          <a:xfrm>
            <a:off x="182563" y="2479675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5799" name="TextBox 32"/>
          <p:cNvSpPr txBox="1">
            <a:spLocks noChangeArrowheads="1"/>
          </p:cNvSpPr>
          <p:nvPr/>
        </p:nvSpPr>
        <p:spPr bwMode="auto">
          <a:xfrm>
            <a:off x="6405203" y="5048806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1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852488" y="3063875"/>
            <a:ext cx="2357437" cy="1687513"/>
          </a:xfrm>
          <a:custGeom>
            <a:avLst/>
            <a:gdLst>
              <a:gd name="connsiteX0" fmla="*/ 0 w 2167847"/>
              <a:gd name="connsiteY0" fmla="*/ 1130157 h 2002363"/>
              <a:gd name="connsiteX1" fmla="*/ 513708 w 2167847"/>
              <a:gd name="connsiteY1" fmla="*/ 1962364 h 2002363"/>
              <a:gd name="connsiteX2" fmla="*/ 2167847 w 2167847"/>
              <a:gd name="connsiteY2" fmla="*/ 0 h 200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7847" h="2002363">
                <a:moveTo>
                  <a:pt x="0" y="1130157"/>
                </a:moveTo>
                <a:cubicBezTo>
                  <a:pt x="76200" y="1640440"/>
                  <a:pt x="152400" y="2150724"/>
                  <a:pt x="513708" y="1962364"/>
                </a:cubicBezTo>
                <a:cubicBezTo>
                  <a:pt x="875016" y="1774004"/>
                  <a:pt x="1521431" y="887002"/>
                  <a:pt x="2167847" y="0"/>
                </a:cubicBezTo>
              </a:path>
            </a:pathLst>
          </a:custGeom>
          <a:noFill/>
          <a:ln w="25400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75801" name="TextBox 35"/>
          <p:cNvSpPr txBox="1">
            <a:spLocks noChangeArrowheads="1"/>
          </p:cNvSpPr>
          <p:nvPr/>
        </p:nvSpPr>
        <p:spPr bwMode="auto">
          <a:xfrm>
            <a:off x="5819775" y="3743325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8589194" y="506128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2</a:t>
            </a:r>
            <a:endParaRPr lang="en-US" altLang="en-US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9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34363" cy="5119688"/>
          </a:xfrm>
        </p:spPr>
        <p:txBody>
          <a:bodyPr rtlCol="0">
            <a:normAutofit fontScale="77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we set MR</a:t>
            </a:r>
            <a:r>
              <a:rPr lang="en-US" baseline="-25000" dirty="0" smtClean="0"/>
              <a:t>1</a:t>
            </a:r>
            <a:r>
              <a:rPr lang="en-US" dirty="0" smtClean="0"/>
              <a:t> = MC for the first market, then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MC for the second market has to start where MC left off. Now MR and MC are not the same in both markets. Oops!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06575" y="2397125"/>
            <a:ext cx="20638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6575" y="4903788"/>
            <a:ext cx="3092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21275" y="2387600"/>
            <a:ext cx="20638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21275" y="4894263"/>
            <a:ext cx="19129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06575" y="3249613"/>
            <a:ext cx="2927350" cy="1130300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21275" y="2513013"/>
            <a:ext cx="1546225" cy="2382837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7213" y="3249613"/>
            <a:ext cx="2444750" cy="2076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41913" y="2513013"/>
            <a:ext cx="833437" cy="2711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11" name="TextBox 20"/>
          <p:cNvSpPr txBox="1">
            <a:spLocks noChangeArrowheads="1"/>
          </p:cNvSpPr>
          <p:nvPr/>
        </p:nvSpPr>
        <p:spPr bwMode="auto">
          <a:xfrm>
            <a:off x="1365250" y="2430463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P</a:t>
            </a:r>
          </a:p>
        </p:txBody>
      </p:sp>
      <p:sp>
        <p:nvSpPr>
          <p:cNvPr id="76812" name="TextBox 21"/>
          <p:cNvSpPr txBox="1">
            <a:spLocks noChangeArrowheads="1"/>
          </p:cNvSpPr>
          <p:nvPr/>
        </p:nvSpPr>
        <p:spPr bwMode="auto">
          <a:xfrm>
            <a:off x="4751388" y="2393950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6813" name="TextBox 22"/>
          <p:cNvSpPr txBox="1">
            <a:spLocks noChangeArrowheads="1"/>
          </p:cNvSpPr>
          <p:nvPr/>
        </p:nvSpPr>
        <p:spPr bwMode="auto">
          <a:xfrm>
            <a:off x="4686300" y="5002213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1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76814" name="TextBox 23"/>
          <p:cNvSpPr txBox="1">
            <a:spLocks noChangeArrowheads="1"/>
          </p:cNvSpPr>
          <p:nvPr/>
        </p:nvSpPr>
        <p:spPr bwMode="auto">
          <a:xfrm>
            <a:off x="6667500" y="4948238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2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76815" name="TextBox 24"/>
          <p:cNvSpPr txBox="1">
            <a:spLocks noChangeArrowheads="1"/>
          </p:cNvSpPr>
          <p:nvPr/>
        </p:nvSpPr>
        <p:spPr bwMode="auto">
          <a:xfrm>
            <a:off x="3584575" y="271938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MC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76816" name="TextBox 25"/>
          <p:cNvSpPr txBox="1">
            <a:spLocks noChangeArrowheads="1"/>
          </p:cNvSpPr>
          <p:nvPr/>
        </p:nvSpPr>
        <p:spPr bwMode="auto">
          <a:xfrm>
            <a:off x="6230938" y="3990975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6817" name="TextBox 26"/>
          <p:cNvSpPr txBox="1">
            <a:spLocks noChangeArrowheads="1"/>
          </p:cNvSpPr>
          <p:nvPr/>
        </p:nvSpPr>
        <p:spPr bwMode="auto">
          <a:xfrm>
            <a:off x="5916613" y="504031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6818" name="TextBox 27"/>
          <p:cNvSpPr txBox="1">
            <a:spLocks noChangeArrowheads="1"/>
          </p:cNvSpPr>
          <p:nvPr/>
        </p:nvSpPr>
        <p:spPr bwMode="auto">
          <a:xfrm>
            <a:off x="3270250" y="5048250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sp>
        <p:nvSpPr>
          <p:cNvPr id="76819" name="TextBox 35"/>
          <p:cNvSpPr txBox="1">
            <a:spLocks noChangeArrowheads="1"/>
          </p:cNvSpPr>
          <p:nvPr/>
        </p:nvSpPr>
        <p:spPr bwMode="auto">
          <a:xfrm>
            <a:off x="2613025" y="3249613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sp>
        <p:nvSpPr>
          <p:cNvPr id="6" name="Freeform 5"/>
          <p:cNvSpPr/>
          <p:nvPr/>
        </p:nvSpPr>
        <p:spPr>
          <a:xfrm rot="278093">
            <a:off x="1860550" y="3984625"/>
            <a:ext cx="1160463" cy="752475"/>
          </a:xfrm>
          <a:custGeom>
            <a:avLst/>
            <a:gdLst>
              <a:gd name="connsiteX0" fmla="*/ 0 w 1160980"/>
              <a:gd name="connsiteY0" fmla="*/ 0 h 754543"/>
              <a:gd name="connsiteX1" fmla="*/ 369870 w 1160980"/>
              <a:gd name="connsiteY1" fmla="*/ 750014 h 754543"/>
              <a:gd name="connsiteX2" fmla="*/ 1160980 w 1160980"/>
              <a:gd name="connsiteY2" fmla="*/ 256854 h 754543"/>
              <a:gd name="connsiteX0" fmla="*/ 0 w 1160980"/>
              <a:gd name="connsiteY0" fmla="*/ 0 h 758862"/>
              <a:gd name="connsiteX1" fmla="*/ 369870 w 1160980"/>
              <a:gd name="connsiteY1" fmla="*/ 750014 h 758862"/>
              <a:gd name="connsiteX2" fmla="*/ 1160980 w 1160980"/>
              <a:gd name="connsiteY2" fmla="*/ 256854 h 758862"/>
              <a:gd name="connsiteX0" fmla="*/ 0 w 1160980"/>
              <a:gd name="connsiteY0" fmla="*/ 0 h 751409"/>
              <a:gd name="connsiteX1" fmla="*/ 369870 w 1160980"/>
              <a:gd name="connsiteY1" fmla="*/ 750014 h 751409"/>
              <a:gd name="connsiteX2" fmla="*/ 1160980 w 1160980"/>
              <a:gd name="connsiteY2" fmla="*/ 256854 h 751409"/>
              <a:gd name="connsiteX0" fmla="*/ 0 w 1160980"/>
              <a:gd name="connsiteY0" fmla="*/ 0 h 751409"/>
              <a:gd name="connsiteX1" fmla="*/ 369870 w 1160980"/>
              <a:gd name="connsiteY1" fmla="*/ 750014 h 751409"/>
              <a:gd name="connsiteX2" fmla="*/ 1160980 w 1160980"/>
              <a:gd name="connsiteY2" fmla="*/ 256854 h 75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0980" h="751409">
                <a:moveTo>
                  <a:pt x="0" y="0"/>
                </a:moveTo>
                <a:cubicBezTo>
                  <a:pt x="88186" y="353602"/>
                  <a:pt x="125002" y="727754"/>
                  <a:pt x="369870" y="750014"/>
                </a:cubicBezTo>
                <a:cubicBezTo>
                  <a:pt x="614738" y="772274"/>
                  <a:pt x="862173" y="524838"/>
                  <a:pt x="1160980" y="256854"/>
                </a:cubicBezTo>
              </a:path>
            </a:pathLst>
          </a:custGeom>
          <a:noFill/>
          <a:ln w="25400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038475" y="3054350"/>
            <a:ext cx="1233488" cy="1233488"/>
          </a:xfrm>
          <a:custGeom>
            <a:avLst/>
            <a:gdLst>
              <a:gd name="connsiteX0" fmla="*/ 0 w 1232898"/>
              <a:gd name="connsiteY0" fmla="*/ 1232899 h 1232899"/>
              <a:gd name="connsiteX1" fmla="*/ 1232898 w 1232898"/>
              <a:gd name="connsiteY1" fmla="*/ 0 h 1232899"/>
              <a:gd name="connsiteX2" fmla="*/ 1232898 w 1232898"/>
              <a:gd name="connsiteY2" fmla="*/ 0 h 1232899"/>
              <a:gd name="connsiteX0" fmla="*/ 0 w 1232898"/>
              <a:gd name="connsiteY0" fmla="*/ 1232899 h 1232899"/>
              <a:gd name="connsiteX1" fmla="*/ 493159 w 1232898"/>
              <a:gd name="connsiteY1" fmla="*/ 770562 h 1232899"/>
              <a:gd name="connsiteX2" fmla="*/ 1232898 w 1232898"/>
              <a:gd name="connsiteY2" fmla="*/ 0 h 1232899"/>
              <a:gd name="connsiteX3" fmla="*/ 1232898 w 1232898"/>
              <a:gd name="connsiteY3" fmla="*/ 0 h 123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2898" h="1232899">
                <a:moveTo>
                  <a:pt x="0" y="1232899"/>
                </a:moveTo>
                <a:cubicBezTo>
                  <a:pt x="154112" y="1085636"/>
                  <a:pt x="339047" y="917825"/>
                  <a:pt x="493159" y="770562"/>
                </a:cubicBezTo>
                <a:lnTo>
                  <a:pt x="1232898" y="0"/>
                </a:lnTo>
                <a:lnTo>
                  <a:pt x="1232898" y="0"/>
                </a:lnTo>
              </a:path>
            </a:pathLst>
          </a:custGeom>
          <a:noFill/>
          <a:ln w="22225">
            <a:solidFill>
              <a:srgbClr val="177B2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76413" y="4287838"/>
            <a:ext cx="33655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41913" y="3868738"/>
            <a:ext cx="41592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25" name="TextBox 38"/>
          <p:cNvSpPr txBox="1">
            <a:spLocks noChangeArrowheads="1"/>
          </p:cNvSpPr>
          <p:nvPr/>
        </p:nvSpPr>
        <p:spPr bwMode="auto">
          <a:xfrm>
            <a:off x="841375" y="4127500"/>
            <a:ext cx="10214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MC=MR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sp>
        <p:nvSpPr>
          <p:cNvPr id="76826" name="TextBox 39"/>
          <p:cNvSpPr txBox="1">
            <a:spLocks noChangeArrowheads="1"/>
          </p:cNvSpPr>
          <p:nvPr/>
        </p:nvSpPr>
        <p:spPr bwMode="auto">
          <a:xfrm>
            <a:off x="4198938" y="3671888"/>
            <a:ext cx="10214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MC=MR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68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Degree Price Discrimination</a:t>
            </a: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6334124" y="2744552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MC’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070665" y="3033712"/>
            <a:ext cx="1231900" cy="1233488"/>
          </a:xfrm>
          <a:custGeom>
            <a:avLst/>
            <a:gdLst>
              <a:gd name="connsiteX0" fmla="*/ 0 w 1232898"/>
              <a:gd name="connsiteY0" fmla="*/ 1232899 h 1232899"/>
              <a:gd name="connsiteX1" fmla="*/ 1232898 w 1232898"/>
              <a:gd name="connsiteY1" fmla="*/ 0 h 1232899"/>
              <a:gd name="connsiteX2" fmla="*/ 1232898 w 1232898"/>
              <a:gd name="connsiteY2" fmla="*/ 0 h 1232899"/>
              <a:gd name="connsiteX0" fmla="*/ 0 w 1232898"/>
              <a:gd name="connsiteY0" fmla="*/ 1232899 h 1232899"/>
              <a:gd name="connsiteX1" fmla="*/ 493159 w 1232898"/>
              <a:gd name="connsiteY1" fmla="*/ 770562 h 1232899"/>
              <a:gd name="connsiteX2" fmla="*/ 1232898 w 1232898"/>
              <a:gd name="connsiteY2" fmla="*/ 0 h 1232899"/>
              <a:gd name="connsiteX3" fmla="*/ 1232898 w 1232898"/>
              <a:gd name="connsiteY3" fmla="*/ 0 h 123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2898" h="1232899">
                <a:moveTo>
                  <a:pt x="0" y="1232899"/>
                </a:moveTo>
                <a:cubicBezTo>
                  <a:pt x="154112" y="1085636"/>
                  <a:pt x="339047" y="917825"/>
                  <a:pt x="493159" y="770562"/>
                </a:cubicBezTo>
                <a:lnTo>
                  <a:pt x="1232898" y="0"/>
                </a:lnTo>
                <a:lnTo>
                  <a:pt x="1232898" y="0"/>
                </a:lnTo>
              </a:path>
            </a:pathLst>
          </a:custGeom>
          <a:noFill/>
          <a:ln w="22225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02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9 0.00555 L 0.2267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Revenue: Price Setter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 and MR if demand is linear.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17738" y="2590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17738" y="5791200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8" name="TextBox 12"/>
          <p:cNvSpPr txBox="1">
            <a:spLocks noChangeArrowheads="1"/>
          </p:cNvSpPr>
          <p:nvPr/>
        </p:nvSpPr>
        <p:spPr bwMode="auto">
          <a:xfrm>
            <a:off x="1143000" y="2514600"/>
            <a:ext cx="854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TR, MR</a:t>
            </a:r>
          </a:p>
        </p:txBody>
      </p:sp>
      <p:sp>
        <p:nvSpPr>
          <p:cNvPr id="33799" name="TextBox 13"/>
          <p:cNvSpPr txBox="1">
            <a:spLocks noChangeArrowheads="1"/>
          </p:cNvSpPr>
          <p:nvPr/>
        </p:nvSpPr>
        <p:spPr bwMode="auto">
          <a:xfrm>
            <a:off x="6865938" y="58674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Q</a:t>
            </a:r>
          </a:p>
        </p:txBody>
      </p:sp>
      <p:sp>
        <p:nvSpPr>
          <p:cNvPr id="3" name="Freeform 2"/>
          <p:cNvSpPr/>
          <p:nvPr/>
        </p:nvSpPr>
        <p:spPr>
          <a:xfrm>
            <a:off x="2241550" y="3154363"/>
            <a:ext cx="2408238" cy="2622550"/>
          </a:xfrm>
          <a:custGeom>
            <a:avLst/>
            <a:gdLst>
              <a:gd name="connsiteX0" fmla="*/ 0 w 2408664"/>
              <a:gd name="connsiteY0" fmla="*/ 2610081 h 2621233"/>
              <a:gd name="connsiteX1" fmla="*/ 557561 w 2408664"/>
              <a:gd name="connsiteY1" fmla="*/ 290628 h 2621233"/>
              <a:gd name="connsiteX2" fmla="*/ 1761893 w 2408664"/>
              <a:gd name="connsiteY2" fmla="*/ 290628 h 2621233"/>
              <a:gd name="connsiteX3" fmla="*/ 2408664 w 2408664"/>
              <a:gd name="connsiteY3" fmla="*/ 2621233 h 262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8664" h="2621233">
                <a:moveTo>
                  <a:pt x="0" y="2610081"/>
                </a:moveTo>
                <a:cubicBezTo>
                  <a:pt x="131956" y="1643642"/>
                  <a:pt x="263912" y="677203"/>
                  <a:pt x="557561" y="290628"/>
                </a:cubicBezTo>
                <a:cubicBezTo>
                  <a:pt x="851210" y="-95947"/>
                  <a:pt x="1453376" y="-97806"/>
                  <a:pt x="1761893" y="290628"/>
                </a:cubicBezTo>
                <a:cubicBezTo>
                  <a:pt x="2070410" y="679062"/>
                  <a:pt x="2239537" y="1650147"/>
                  <a:pt x="2408664" y="26212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241550" y="2884488"/>
            <a:ext cx="1416050" cy="3352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3154363"/>
            <a:ext cx="137160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35500" y="3852863"/>
            <a:ext cx="10398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Slope = 0</a:t>
            </a:r>
          </a:p>
          <a:p>
            <a:pPr>
              <a:defRPr/>
            </a:pPr>
            <a:r>
              <a:rPr lang="en-US" dirty="0">
                <a:latin typeface="+mj-lt"/>
              </a:rPr>
              <a:t>MR = 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429000" y="3154363"/>
            <a:ext cx="1206500" cy="884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446463" y="4343400"/>
            <a:ext cx="1189037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56200" y="2698750"/>
            <a:ext cx="12747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 = P(Q)·Q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280988" y="1428750"/>
            <a:ext cx="8626475" cy="52911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need to know MR for each unit sold, </a:t>
            </a:r>
            <a:r>
              <a:rPr lang="en-US" altLang="en-US" sz="2800" i="1" dirty="0" smtClean="0"/>
              <a:t>whichever market it is sold in.</a:t>
            </a:r>
            <a:r>
              <a:rPr lang="en-US" altLang="en-US" sz="2800" dirty="0" smtClean="0"/>
              <a:t> We need MR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=MR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=MC.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 horizontal sum of MR gets us the total MR curve.</a:t>
            </a:r>
          </a:p>
          <a:p>
            <a:pPr eaLnBrk="1" hangingPunct="1"/>
            <a:r>
              <a:rPr lang="en-US" altLang="en-US" sz="2800" dirty="0" smtClean="0"/>
              <a:t>Set MC = MR</a:t>
            </a:r>
            <a:r>
              <a:rPr lang="en-US" altLang="en-US" sz="2800" baseline="-25000" dirty="0" smtClean="0"/>
              <a:t>T</a:t>
            </a:r>
            <a:r>
              <a:rPr lang="en-US" altLang="en-US" sz="2800" dirty="0" smtClean="0"/>
              <a:t> to get the P that allows MR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=MR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=MC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25463" y="2344738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5463" y="4851400"/>
            <a:ext cx="3092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40163" y="2335213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40163" y="4841875"/>
            <a:ext cx="1912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5463" y="3197225"/>
            <a:ext cx="2928937" cy="1130300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40163" y="2460625"/>
            <a:ext cx="1546225" cy="2382838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6100" y="3197225"/>
            <a:ext cx="2446338" cy="20748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60800" y="2460625"/>
            <a:ext cx="833438" cy="2711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35" name="TextBox 38"/>
          <p:cNvSpPr txBox="1">
            <a:spLocks noChangeArrowheads="1"/>
          </p:cNvSpPr>
          <p:nvPr/>
        </p:nvSpPr>
        <p:spPr bwMode="auto">
          <a:xfrm>
            <a:off x="85725" y="2378075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7836" name="TextBox 39"/>
          <p:cNvSpPr txBox="1">
            <a:spLocks noChangeArrowheads="1"/>
          </p:cNvSpPr>
          <p:nvPr/>
        </p:nvSpPr>
        <p:spPr bwMode="auto">
          <a:xfrm>
            <a:off x="3471863" y="2341563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7837" name="TextBox 40"/>
          <p:cNvSpPr txBox="1">
            <a:spLocks noChangeArrowheads="1"/>
          </p:cNvSpPr>
          <p:nvPr/>
        </p:nvSpPr>
        <p:spPr bwMode="auto">
          <a:xfrm>
            <a:off x="3406775" y="4949825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1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77838" name="TextBox 41"/>
          <p:cNvSpPr txBox="1">
            <a:spLocks noChangeArrowheads="1"/>
          </p:cNvSpPr>
          <p:nvPr/>
        </p:nvSpPr>
        <p:spPr bwMode="auto">
          <a:xfrm>
            <a:off x="5386388" y="489585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2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77839" name="TextBox 42"/>
          <p:cNvSpPr txBox="1">
            <a:spLocks noChangeArrowheads="1"/>
          </p:cNvSpPr>
          <p:nvPr/>
        </p:nvSpPr>
        <p:spPr bwMode="auto">
          <a:xfrm>
            <a:off x="7685088" y="2730500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</a:t>
            </a:r>
            <a:endParaRPr lang="en-US" altLang="en-US" baseline="-25000">
              <a:latin typeface="+mj-lt"/>
            </a:endParaRPr>
          </a:p>
        </p:txBody>
      </p:sp>
      <p:sp>
        <p:nvSpPr>
          <p:cNvPr id="77840" name="TextBox 43"/>
          <p:cNvSpPr txBox="1">
            <a:spLocks noChangeArrowheads="1"/>
          </p:cNvSpPr>
          <p:nvPr/>
        </p:nvSpPr>
        <p:spPr bwMode="auto">
          <a:xfrm>
            <a:off x="4949825" y="3938588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7841" name="TextBox 44"/>
          <p:cNvSpPr txBox="1">
            <a:spLocks noChangeArrowheads="1"/>
          </p:cNvSpPr>
          <p:nvPr/>
        </p:nvSpPr>
        <p:spPr bwMode="auto">
          <a:xfrm>
            <a:off x="4635500" y="4987925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2</a:t>
            </a:r>
          </a:p>
        </p:txBody>
      </p:sp>
      <p:sp>
        <p:nvSpPr>
          <p:cNvPr id="77842" name="TextBox 45"/>
          <p:cNvSpPr txBox="1">
            <a:spLocks noChangeArrowheads="1"/>
          </p:cNvSpPr>
          <p:nvPr/>
        </p:nvSpPr>
        <p:spPr bwMode="auto">
          <a:xfrm>
            <a:off x="1990725" y="499586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13438" y="2339975"/>
            <a:ext cx="20637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34075" y="4837113"/>
            <a:ext cx="2728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45" name="TextBox 48"/>
          <p:cNvSpPr txBox="1">
            <a:spLocks noChangeArrowheads="1"/>
          </p:cNvSpPr>
          <p:nvPr/>
        </p:nvSpPr>
        <p:spPr bwMode="auto">
          <a:xfrm>
            <a:off x="5375275" y="2328863"/>
            <a:ext cx="303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</a:p>
        </p:txBody>
      </p:sp>
      <p:sp>
        <p:nvSpPr>
          <p:cNvPr id="77846" name="TextBox 49"/>
          <p:cNvSpPr txBox="1">
            <a:spLocks noChangeArrowheads="1"/>
          </p:cNvSpPr>
          <p:nvPr/>
        </p:nvSpPr>
        <p:spPr bwMode="auto">
          <a:xfrm>
            <a:off x="8404225" y="4937125"/>
            <a:ext cx="340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Q</a:t>
            </a:r>
          </a:p>
        </p:txBody>
      </p:sp>
      <p:sp>
        <p:nvSpPr>
          <p:cNvPr id="51" name="Freeform 50"/>
          <p:cNvSpPr/>
          <p:nvPr/>
        </p:nvSpPr>
        <p:spPr>
          <a:xfrm>
            <a:off x="6046788" y="2914650"/>
            <a:ext cx="2357437" cy="1685925"/>
          </a:xfrm>
          <a:custGeom>
            <a:avLst/>
            <a:gdLst>
              <a:gd name="connsiteX0" fmla="*/ 0 w 2167847"/>
              <a:gd name="connsiteY0" fmla="*/ 1130157 h 2002363"/>
              <a:gd name="connsiteX1" fmla="*/ 513708 w 2167847"/>
              <a:gd name="connsiteY1" fmla="*/ 1962364 h 2002363"/>
              <a:gd name="connsiteX2" fmla="*/ 2167847 w 2167847"/>
              <a:gd name="connsiteY2" fmla="*/ 0 h 200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7847" h="2002363">
                <a:moveTo>
                  <a:pt x="0" y="1130157"/>
                </a:moveTo>
                <a:cubicBezTo>
                  <a:pt x="76200" y="1640440"/>
                  <a:pt x="152400" y="2150724"/>
                  <a:pt x="513708" y="1962364"/>
                </a:cubicBezTo>
                <a:cubicBezTo>
                  <a:pt x="875016" y="1774004"/>
                  <a:pt x="1521431" y="887002"/>
                  <a:pt x="2167847" y="0"/>
                </a:cubicBezTo>
              </a:path>
            </a:pathLst>
          </a:custGeom>
          <a:noFill/>
          <a:ln w="25400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848" name="TextBox 51"/>
          <p:cNvSpPr txBox="1">
            <a:spLocks noChangeArrowheads="1"/>
          </p:cNvSpPr>
          <p:nvPr/>
        </p:nvSpPr>
        <p:spPr bwMode="auto">
          <a:xfrm>
            <a:off x="2619375" y="3597275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  <a:r>
              <a:rPr lang="en-US" altLang="en-US" baseline="-25000">
                <a:latin typeface="+mj-lt"/>
              </a:rPr>
              <a:t>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34075" y="2560638"/>
            <a:ext cx="404813" cy="74771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38888" y="3308350"/>
            <a:ext cx="2278062" cy="1447800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51" name="TextBox 52"/>
          <p:cNvSpPr txBox="1">
            <a:spLocks noChangeArrowheads="1"/>
          </p:cNvSpPr>
          <p:nvPr/>
        </p:nvSpPr>
        <p:spPr bwMode="auto">
          <a:xfrm>
            <a:off x="7912100" y="3957638"/>
            <a:ext cx="5799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  <a:r>
              <a:rPr lang="en-US" altLang="en-US" baseline="-25000">
                <a:latin typeface="+mj-lt"/>
              </a:rPr>
              <a:t>T</a:t>
            </a:r>
          </a:p>
        </p:txBody>
      </p:sp>
      <p:sp>
        <p:nvSpPr>
          <p:cNvPr id="778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Degree Price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9776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280988" y="1428750"/>
            <a:ext cx="8410575" cy="52911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Set that MC =MR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=MR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to get the q in each market.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At those q, use demand to get the P in each market to maximize profit. MR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=MR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but P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≠P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25463" y="2344738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5463" y="4851400"/>
            <a:ext cx="3092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40163" y="2335213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40163" y="4841875"/>
            <a:ext cx="1912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5463" y="3197225"/>
            <a:ext cx="2928937" cy="1130300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40163" y="2460625"/>
            <a:ext cx="1546225" cy="2382838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6100" y="3197225"/>
            <a:ext cx="2446338" cy="20748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60800" y="2460625"/>
            <a:ext cx="833438" cy="2711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9" name="TextBox 38"/>
          <p:cNvSpPr txBox="1">
            <a:spLocks noChangeArrowheads="1"/>
          </p:cNvSpPr>
          <p:nvPr/>
        </p:nvSpPr>
        <p:spPr bwMode="auto">
          <a:xfrm>
            <a:off x="85725" y="2378075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P</a:t>
            </a:r>
          </a:p>
        </p:txBody>
      </p:sp>
      <p:sp>
        <p:nvSpPr>
          <p:cNvPr id="78863" name="TextBox 42"/>
          <p:cNvSpPr txBox="1">
            <a:spLocks noChangeArrowheads="1"/>
          </p:cNvSpPr>
          <p:nvPr/>
        </p:nvSpPr>
        <p:spPr bwMode="auto">
          <a:xfrm>
            <a:off x="7685088" y="2730500"/>
            <a:ext cx="544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MC</a:t>
            </a:r>
            <a:endParaRPr lang="en-US" altLang="en-US" baseline="-25000"/>
          </a:p>
        </p:txBody>
      </p:sp>
      <p:sp>
        <p:nvSpPr>
          <p:cNvPr id="78864" name="TextBox 43"/>
          <p:cNvSpPr txBox="1">
            <a:spLocks noChangeArrowheads="1"/>
          </p:cNvSpPr>
          <p:nvPr/>
        </p:nvSpPr>
        <p:spPr bwMode="auto">
          <a:xfrm>
            <a:off x="4949825" y="3938588"/>
            <a:ext cx="436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  <a:r>
              <a:rPr lang="en-US" altLang="en-US" baseline="-25000"/>
              <a:t>2</a:t>
            </a:r>
          </a:p>
        </p:txBody>
      </p:sp>
      <p:sp>
        <p:nvSpPr>
          <p:cNvPr id="78865" name="TextBox 44"/>
          <p:cNvSpPr txBox="1">
            <a:spLocks noChangeArrowheads="1"/>
          </p:cNvSpPr>
          <p:nvPr/>
        </p:nvSpPr>
        <p:spPr bwMode="auto">
          <a:xfrm>
            <a:off x="4635500" y="4987925"/>
            <a:ext cx="62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2</a:t>
            </a:r>
          </a:p>
        </p:txBody>
      </p:sp>
      <p:sp>
        <p:nvSpPr>
          <p:cNvPr id="78866" name="TextBox 45"/>
          <p:cNvSpPr txBox="1">
            <a:spLocks noChangeArrowheads="1"/>
          </p:cNvSpPr>
          <p:nvPr/>
        </p:nvSpPr>
        <p:spPr bwMode="auto">
          <a:xfrm>
            <a:off x="1990725" y="4995863"/>
            <a:ext cx="62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1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13438" y="2339975"/>
            <a:ext cx="20637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34075" y="4837113"/>
            <a:ext cx="2728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6046788" y="2914650"/>
            <a:ext cx="2357437" cy="1685925"/>
          </a:xfrm>
          <a:custGeom>
            <a:avLst/>
            <a:gdLst>
              <a:gd name="connsiteX0" fmla="*/ 0 w 2167847"/>
              <a:gd name="connsiteY0" fmla="*/ 1130157 h 2002363"/>
              <a:gd name="connsiteX1" fmla="*/ 513708 w 2167847"/>
              <a:gd name="connsiteY1" fmla="*/ 1962364 h 2002363"/>
              <a:gd name="connsiteX2" fmla="*/ 2167847 w 2167847"/>
              <a:gd name="connsiteY2" fmla="*/ 0 h 200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7847" h="2002363">
                <a:moveTo>
                  <a:pt x="0" y="1130157"/>
                </a:moveTo>
                <a:cubicBezTo>
                  <a:pt x="76200" y="1640440"/>
                  <a:pt x="152400" y="2150724"/>
                  <a:pt x="513708" y="1962364"/>
                </a:cubicBezTo>
                <a:cubicBezTo>
                  <a:pt x="875016" y="1774004"/>
                  <a:pt x="1521431" y="887002"/>
                  <a:pt x="2167847" y="0"/>
                </a:cubicBezTo>
              </a:path>
            </a:pathLst>
          </a:custGeom>
          <a:noFill/>
          <a:ln w="25400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8872" name="TextBox 51"/>
          <p:cNvSpPr txBox="1">
            <a:spLocks noChangeArrowheads="1"/>
          </p:cNvSpPr>
          <p:nvPr/>
        </p:nvSpPr>
        <p:spPr bwMode="auto">
          <a:xfrm>
            <a:off x="2619375" y="3597275"/>
            <a:ext cx="43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  <a:r>
              <a:rPr lang="en-US" altLang="en-US" baseline="-25000"/>
              <a:t>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34075" y="2560638"/>
            <a:ext cx="404813" cy="74771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38888" y="3308350"/>
            <a:ext cx="2278062" cy="1447800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75" name="TextBox 52"/>
          <p:cNvSpPr txBox="1">
            <a:spLocks noChangeArrowheads="1"/>
          </p:cNvSpPr>
          <p:nvPr/>
        </p:nvSpPr>
        <p:spPr bwMode="auto">
          <a:xfrm>
            <a:off x="7912100" y="3957638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15938" y="3976688"/>
            <a:ext cx="6823075" cy="0"/>
          </a:xfrm>
          <a:prstGeom prst="line">
            <a:avLst/>
          </a:prstGeom>
          <a:ln w="254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81138" y="3587750"/>
            <a:ext cx="0" cy="1247775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319588" y="3197225"/>
            <a:ext cx="14287" cy="1646238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6100" y="3587750"/>
            <a:ext cx="935038" cy="0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40163" y="3197225"/>
            <a:ext cx="501650" cy="0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Degree Price Discrimination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409870" y="2208753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P</a:t>
            </a: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8730920" y="4780503"/>
            <a:ext cx="391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Q</a:t>
            </a:r>
          </a:p>
        </p:txBody>
      </p:sp>
      <p:sp>
        <p:nvSpPr>
          <p:cNvPr id="41" name="TextBox 38"/>
          <p:cNvSpPr txBox="1">
            <a:spLocks noChangeArrowheads="1"/>
          </p:cNvSpPr>
          <p:nvPr/>
        </p:nvSpPr>
        <p:spPr bwMode="auto">
          <a:xfrm>
            <a:off x="3406775" y="2195046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P</a:t>
            </a:r>
          </a:p>
        </p:txBody>
      </p: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5466902" y="4907229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>
                <a:latin typeface="+mj-lt"/>
              </a:rPr>
              <a:t>Q</a:t>
            </a:r>
            <a:r>
              <a:rPr lang="en-US" altLang="en-US" sz="2400" baseline="-25000" dirty="0" smtClean="0">
                <a:latin typeface="+mj-lt"/>
              </a:rPr>
              <a:t>2</a:t>
            </a:r>
            <a:endParaRPr lang="en-US" altLang="en-US" sz="2400" baseline="-25000" dirty="0">
              <a:latin typeface="+mj-lt"/>
            </a:endParaRPr>
          </a:p>
        </p:txBody>
      </p:sp>
      <p:sp>
        <p:nvSpPr>
          <p:cNvPr id="43" name="TextBox 40"/>
          <p:cNvSpPr txBox="1">
            <a:spLocks noChangeArrowheads="1"/>
          </p:cNvSpPr>
          <p:nvPr/>
        </p:nvSpPr>
        <p:spPr bwMode="auto">
          <a:xfrm>
            <a:off x="3389399" y="4911651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>
                <a:latin typeface="+mj-lt"/>
              </a:rPr>
              <a:t>Q</a:t>
            </a:r>
            <a:r>
              <a:rPr lang="en-US" altLang="en-US" sz="2400" baseline="-25000" dirty="0" smtClean="0">
                <a:latin typeface="+mj-lt"/>
              </a:rPr>
              <a:t>1</a:t>
            </a:r>
            <a:endParaRPr lang="en-US" altLang="en-US" sz="24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2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700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Math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685800" y="1628775"/>
            <a:ext cx="7754938" cy="49164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Max </a:t>
            </a:r>
            <a:r>
              <a:rPr lang="el-GR" altLang="en-US" sz="2800" dirty="0" smtClean="0">
                <a:cs typeface="Arial" charset="0"/>
              </a:rPr>
              <a:t>π</a:t>
            </a:r>
            <a:r>
              <a:rPr lang="en-US" altLang="en-US" sz="2800" dirty="0" smtClean="0">
                <a:cs typeface="Arial" charset="0"/>
              </a:rPr>
              <a:t> = P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(Q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)•Q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+P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r>
              <a:rPr lang="en-US" altLang="en-US" sz="2800" dirty="0" smtClean="0">
                <a:cs typeface="Arial" charset="0"/>
              </a:rPr>
              <a:t>(Q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r>
              <a:rPr lang="en-US" altLang="en-US" sz="2800" dirty="0" smtClean="0">
                <a:cs typeface="Arial" charset="0"/>
              </a:rPr>
              <a:t>)•Q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r>
              <a:rPr lang="en-US" altLang="en-US" sz="2800" dirty="0" smtClean="0">
                <a:cs typeface="Arial" charset="0"/>
              </a:rPr>
              <a:t>-C(Q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+Q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r>
              <a:rPr lang="en-US" altLang="en-US" sz="2800" dirty="0" smtClean="0">
                <a:cs typeface="Arial" charset="0"/>
              </a:rPr>
              <a:t>)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FOC</a:t>
            </a: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Solve for Q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 and Q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r>
              <a:rPr lang="en-US" altLang="en-US" sz="2800" dirty="0" smtClean="0">
                <a:cs typeface="Arial" charset="0"/>
              </a:rPr>
              <a:t>, then use demand curves to get P</a:t>
            </a:r>
            <a:r>
              <a:rPr lang="en-US" altLang="en-US" sz="2800" baseline="-25000" dirty="0" smtClean="0">
                <a:cs typeface="Arial" charset="0"/>
              </a:rPr>
              <a:t>1</a:t>
            </a:r>
            <a:r>
              <a:rPr lang="en-US" altLang="en-US" sz="2800" dirty="0" smtClean="0">
                <a:cs typeface="Arial" charset="0"/>
              </a:rPr>
              <a:t> and P</a:t>
            </a:r>
            <a:r>
              <a:rPr lang="en-US" altLang="en-US" sz="2800" baseline="-25000" dirty="0" smtClean="0">
                <a:cs typeface="Arial" charset="0"/>
              </a:rPr>
              <a:t>2</a:t>
            </a:r>
            <a:endParaRPr lang="en-US" altLang="en-US" sz="2800" dirty="0" smtClean="0">
              <a:cs typeface="Arial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449900"/>
              </p:ext>
            </p:extLst>
          </p:nvPr>
        </p:nvGraphicFramePr>
        <p:xfrm>
          <a:off x="1854200" y="2514600"/>
          <a:ext cx="41925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2" name="Equation" r:id="rId3" imgW="1981080" imgH="482400" progId="Equation.DSMT4">
                  <p:embed/>
                </p:oleObj>
              </mc:Choice>
              <mc:Fallback>
                <p:oleObj name="Equation" r:id="rId3" imgW="19810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514600"/>
                        <a:ext cx="4192588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2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00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 and Elasticity</a:t>
            </a:r>
          </a:p>
        </p:txBody>
      </p:sp>
      <p:sp>
        <p:nvSpPr>
          <p:cNvPr id="2458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07425" cy="53260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Remember that with price setters:</a:t>
            </a: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Since MR is the same for both markets</a:t>
            </a: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And…</a:t>
            </a: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eaLnBrk="1" hangingPunct="1"/>
            <a:endParaRPr lang="en-US" altLang="en-US" sz="2800" dirty="0" smtClean="0">
              <a:cs typeface="Arial" charset="0"/>
            </a:endParaRPr>
          </a:p>
          <a:p>
            <a:pPr marL="273050" lvl="1" indent="0" eaLnBrk="1" hangingPunct="1">
              <a:buFont typeface="Arial" charset="0"/>
              <a:buNone/>
            </a:pPr>
            <a:r>
              <a:rPr lang="en-US" altLang="en-US" dirty="0" smtClean="0">
                <a:cs typeface="Arial" charset="0"/>
              </a:rPr>
              <a:t>				… so all you need is e</a:t>
            </a:r>
            <a:r>
              <a:rPr lang="en-US" altLang="en-US" baseline="-25000" dirty="0" smtClean="0">
                <a:cs typeface="Arial" charset="0"/>
              </a:rPr>
              <a:t>1</a:t>
            </a:r>
            <a:r>
              <a:rPr lang="en-US" altLang="en-US" dirty="0" smtClean="0">
                <a:cs typeface="Arial" charset="0"/>
              </a:rPr>
              <a:t> and e</a:t>
            </a:r>
            <a:r>
              <a:rPr lang="en-US" altLang="en-US" baseline="-25000" dirty="0" smtClean="0">
                <a:cs typeface="Arial" charset="0"/>
              </a:rPr>
              <a:t>2</a:t>
            </a:r>
            <a:r>
              <a:rPr lang="en-US" altLang="en-US" dirty="0" smtClean="0">
                <a:cs typeface="Arial" charset="0"/>
              </a:rPr>
              <a:t>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792555"/>
              </p:ext>
            </p:extLst>
          </p:nvPr>
        </p:nvGraphicFramePr>
        <p:xfrm>
          <a:off x="2873375" y="1828800"/>
          <a:ext cx="19589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4" name="Equation" r:id="rId3" imgW="927000" imgH="431640" progId="Equation.DSMT4">
                  <p:embed/>
                </p:oleObj>
              </mc:Choice>
              <mc:Fallback>
                <p:oleObj name="Equation" r:id="rId3" imgW="92700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1828800"/>
                        <a:ext cx="1958975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212849"/>
              </p:ext>
            </p:extLst>
          </p:nvPr>
        </p:nvGraphicFramePr>
        <p:xfrm>
          <a:off x="1895475" y="3505200"/>
          <a:ext cx="3784600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5" name="Equation" r:id="rId5" imgW="1790640" imgH="1422360" progId="Equation.DSMT4">
                  <p:embed/>
                </p:oleObj>
              </mc:Choice>
              <mc:Fallback>
                <p:oleObj name="Equation" r:id="rId5" imgW="1790640" imgH="14223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3505200"/>
                        <a:ext cx="3784600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4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1371600"/>
          <a:ext cx="558124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4" name="Equation" r:id="rId3" imgW="7391160" imgH="5918040" progId="Equation.DSMT4">
                  <p:embed/>
                </p:oleObj>
              </mc:Choice>
              <mc:Fallback>
                <p:oleObj name="Equation" r:id="rId3" imgW="7391160" imgH="5918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5581243" cy="446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72200" y="4267200"/>
          <a:ext cx="2616200" cy="116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5" name="Equation" r:id="rId5" imgW="3377880" imgH="1498320" progId="Equation.DSMT4">
                  <p:embed/>
                </p:oleObj>
              </mc:Choice>
              <mc:Fallback>
                <p:oleObj name="Equation" r:id="rId5" imgW="3377880" imgH="1498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2616200" cy="1160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3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280988" y="1428750"/>
            <a:ext cx="8410575" cy="529113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Set that MC =MR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=MR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to get the q in each market.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At those q, use demand to get the P in each market to maximize profit. MR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=MR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but P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≠P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25463" y="2344738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5463" y="4851400"/>
            <a:ext cx="3092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40163" y="2335213"/>
            <a:ext cx="20637" cy="2506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40163" y="4841875"/>
            <a:ext cx="1912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5463" y="3197225"/>
            <a:ext cx="2928937" cy="1130300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40163" y="2460625"/>
            <a:ext cx="1546225" cy="2382838"/>
          </a:xfrm>
          <a:prstGeom prst="line">
            <a:avLst/>
          </a:prstGeom>
          <a:ln w="25400">
            <a:solidFill>
              <a:srgbClr val="1C0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6100" y="3197225"/>
            <a:ext cx="2446338" cy="20748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60800" y="2460625"/>
            <a:ext cx="833438" cy="2711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7" name="TextBox 38"/>
          <p:cNvSpPr txBox="1">
            <a:spLocks noChangeArrowheads="1"/>
          </p:cNvSpPr>
          <p:nvPr/>
        </p:nvSpPr>
        <p:spPr bwMode="auto">
          <a:xfrm>
            <a:off x="85725" y="2378075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P</a:t>
            </a:r>
          </a:p>
        </p:txBody>
      </p:sp>
      <p:sp>
        <p:nvSpPr>
          <p:cNvPr id="80908" name="TextBox 39"/>
          <p:cNvSpPr txBox="1">
            <a:spLocks noChangeArrowheads="1"/>
          </p:cNvSpPr>
          <p:nvPr/>
        </p:nvSpPr>
        <p:spPr bwMode="auto">
          <a:xfrm>
            <a:off x="3471863" y="2341563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P</a:t>
            </a:r>
          </a:p>
        </p:txBody>
      </p:sp>
      <p:sp>
        <p:nvSpPr>
          <p:cNvPr id="80909" name="TextBox 40"/>
          <p:cNvSpPr txBox="1">
            <a:spLocks noChangeArrowheads="1"/>
          </p:cNvSpPr>
          <p:nvPr/>
        </p:nvSpPr>
        <p:spPr bwMode="auto">
          <a:xfrm>
            <a:off x="3406775" y="4949825"/>
            <a:ext cx="423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Q</a:t>
            </a:r>
          </a:p>
        </p:txBody>
      </p:sp>
      <p:sp>
        <p:nvSpPr>
          <p:cNvPr id="80910" name="TextBox 41"/>
          <p:cNvSpPr txBox="1">
            <a:spLocks noChangeArrowheads="1"/>
          </p:cNvSpPr>
          <p:nvPr/>
        </p:nvSpPr>
        <p:spPr bwMode="auto">
          <a:xfrm>
            <a:off x="5386388" y="4895850"/>
            <a:ext cx="423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Q</a:t>
            </a:r>
          </a:p>
        </p:txBody>
      </p:sp>
      <p:sp>
        <p:nvSpPr>
          <p:cNvPr id="80911" name="TextBox 42"/>
          <p:cNvSpPr txBox="1">
            <a:spLocks noChangeArrowheads="1"/>
          </p:cNvSpPr>
          <p:nvPr/>
        </p:nvSpPr>
        <p:spPr bwMode="auto">
          <a:xfrm>
            <a:off x="7685088" y="2730500"/>
            <a:ext cx="544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MC</a:t>
            </a:r>
            <a:endParaRPr lang="en-US" altLang="en-US" baseline="-25000"/>
          </a:p>
        </p:txBody>
      </p:sp>
      <p:sp>
        <p:nvSpPr>
          <p:cNvPr id="80912" name="TextBox 43"/>
          <p:cNvSpPr txBox="1">
            <a:spLocks noChangeArrowheads="1"/>
          </p:cNvSpPr>
          <p:nvPr/>
        </p:nvSpPr>
        <p:spPr bwMode="auto">
          <a:xfrm>
            <a:off x="4949825" y="3938588"/>
            <a:ext cx="436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  <a:r>
              <a:rPr lang="en-US" altLang="en-US" baseline="-25000"/>
              <a:t>2</a:t>
            </a:r>
          </a:p>
        </p:txBody>
      </p:sp>
      <p:sp>
        <p:nvSpPr>
          <p:cNvPr id="80913" name="TextBox 44"/>
          <p:cNvSpPr txBox="1">
            <a:spLocks noChangeArrowheads="1"/>
          </p:cNvSpPr>
          <p:nvPr/>
        </p:nvSpPr>
        <p:spPr bwMode="auto">
          <a:xfrm>
            <a:off x="4635500" y="4987925"/>
            <a:ext cx="62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2</a:t>
            </a:r>
          </a:p>
        </p:txBody>
      </p:sp>
      <p:sp>
        <p:nvSpPr>
          <p:cNvPr id="80914" name="TextBox 45"/>
          <p:cNvSpPr txBox="1">
            <a:spLocks noChangeArrowheads="1"/>
          </p:cNvSpPr>
          <p:nvPr/>
        </p:nvSpPr>
        <p:spPr bwMode="auto">
          <a:xfrm>
            <a:off x="1990725" y="4995863"/>
            <a:ext cx="62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1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13438" y="2339975"/>
            <a:ext cx="20637" cy="2506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34075" y="4837113"/>
            <a:ext cx="2728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17" name="TextBox 48"/>
          <p:cNvSpPr txBox="1">
            <a:spLocks noChangeArrowheads="1"/>
          </p:cNvSpPr>
          <p:nvPr/>
        </p:nvSpPr>
        <p:spPr bwMode="auto">
          <a:xfrm>
            <a:off x="5375275" y="232886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P</a:t>
            </a:r>
          </a:p>
        </p:txBody>
      </p:sp>
      <p:sp>
        <p:nvSpPr>
          <p:cNvPr id="80918" name="TextBox 49"/>
          <p:cNvSpPr txBox="1">
            <a:spLocks noChangeArrowheads="1"/>
          </p:cNvSpPr>
          <p:nvPr/>
        </p:nvSpPr>
        <p:spPr bwMode="auto">
          <a:xfrm>
            <a:off x="8404225" y="4937125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7572"/>
                </a:solidFill>
              </a:rPr>
              <a:t>Q</a:t>
            </a:r>
          </a:p>
        </p:txBody>
      </p:sp>
      <p:sp>
        <p:nvSpPr>
          <p:cNvPr id="51" name="Freeform 50"/>
          <p:cNvSpPr/>
          <p:nvPr/>
        </p:nvSpPr>
        <p:spPr>
          <a:xfrm>
            <a:off x="6046788" y="2914650"/>
            <a:ext cx="2357437" cy="1685925"/>
          </a:xfrm>
          <a:custGeom>
            <a:avLst/>
            <a:gdLst>
              <a:gd name="connsiteX0" fmla="*/ 0 w 2167847"/>
              <a:gd name="connsiteY0" fmla="*/ 1130157 h 2002363"/>
              <a:gd name="connsiteX1" fmla="*/ 513708 w 2167847"/>
              <a:gd name="connsiteY1" fmla="*/ 1962364 h 2002363"/>
              <a:gd name="connsiteX2" fmla="*/ 2167847 w 2167847"/>
              <a:gd name="connsiteY2" fmla="*/ 0 h 200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7847" h="2002363">
                <a:moveTo>
                  <a:pt x="0" y="1130157"/>
                </a:moveTo>
                <a:cubicBezTo>
                  <a:pt x="76200" y="1640440"/>
                  <a:pt x="152400" y="2150724"/>
                  <a:pt x="513708" y="1962364"/>
                </a:cubicBezTo>
                <a:cubicBezTo>
                  <a:pt x="875016" y="1774004"/>
                  <a:pt x="1521431" y="887002"/>
                  <a:pt x="2167847" y="0"/>
                </a:cubicBezTo>
              </a:path>
            </a:pathLst>
          </a:custGeom>
          <a:noFill/>
          <a:ln w="25400">
            <a:solidFill>
              <a:srgbClr val="17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0920" name="TextBox 51"/>
          <p:cNvSpPr txBox="1">
            <a:spLocks noChangeArrowheads="1"/>
          </p:cNvSpPr>
          <p:nvPr/>
        </p:nvSpPr>
        <p:spPr bwMode="auto">
          <a:xfrm>
            <a:off x="2619375" y="3597275"/>
            <a:ext cx="43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  <a:r>
              <a:rPr lang="en-US" altLang="en-US" baseline="-25000"/>
              <a:t>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34075" y="2560638"/>
            <a:ext cx="404813" cy="74771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38888" y="3308350"/>
            <a:ext cx="2278062" cy="1447800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23" name="TextBox 52"/>
          <p:cNvSpPr txBox="1">
            <a:spLocks noChangeArrowheads="1"/>
          </p:cNvSpPr>
          <p:nvPr/>
        </p:nvSpPr>
        <p:spPr bwMode="auto">
          <a:xfrm>
            <a:off x="7912100" y="3957638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</a:t>
            </a:r>
            <a:r>
              <a:rPr lang="en-US" altLang="en-US" baseline="-25000"/>
              <a:t>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15938" y="3976688"/>
            <a:ext cx="6823075" cy="0"/>
          </a:xfrm>
          <a:prstGeom prst="line">
            <a:avLst/>
          </a:prstGeom>
          <a:ln w="254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81138" y="3587750"/>
            <a:ext cx="0" cy="1247775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319588" y="3197225"/>
            <a:ext cx="14287" cy="1646238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6100" y="3587750"/>
            <a:ext cx="935038" cy="0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40163" y="3197225"/>
            <a:ext cx="501650" cy="0"/>
          </a:xfrm>
          <a:prstGeom prst="line">
            <a:avLst/>
          </a:prstGeom>
          <a:ln w="25400">
            <a:solidFill>
              <a:srgbClr val="E583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Degree Price Discrimination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95400" y="49530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2400" y="3429000"/>
            <a:ext cx="419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50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52578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00400" y="2971800"/>
            <a:ext cx="534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86400" y="3786188"/>
            <a:ext cx="419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20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62800" y="48768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6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391400" y="3962400"/>
            <a:ext cx="0" cy="838200"/>
          </a:xfrm>
          <a:prstGeom prst="line">
            <a:avLst/>
          </a:prstGeom>
          <a:ln w="254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2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76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Constant MC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4343400" y="2895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371600" y="59436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966318" y="5970588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+mj-lt"/>
              </a:rPr>
              <a:t>Q</a:t>
            </a:r>
            <a:r>
              <a:rPr lang="en-US" altLang="en-US" baseline="-25000" dirty="0" smtClean="0">
                <a:latin typeface="+mj-lt"/>
              </a:rPr>
              <a:t>2</a:t>
            </a:r>
            <a:endParaRPr lang="en-US" altLang="en-US" baseline="-25000" dirty="0">
              <a:latin typeface="+mj-lt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79450" y="5943600"/>
            <a:ext cx="449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Q</a:t>
            </a:r>
            <a:r>
              <a:rPr lang="en-US" altLang="en-US" baseline="-25000" dirty="0" smtClean="0"/>
              <a:t>1</a:t>
            </a:r>
            <a:endParaRPr lang="en-US" altLang="en-US" baseline="-25000" dirty="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981450" y="2514600"/>
            <a:ext cx="649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Price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205288" y="599440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0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4724400" y="3886200"/>
            <a:ext cx="2286000" cy="1524000"/>
          </a:xfrm>
          <a:prstGeom prst="line">
            <a:avLst/>
          </a:prstGeom>
          <a:noFill/>
          <a:ln w="28575">
            <a:solidFill>
              <a:srgbClr val="00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4724400" y="4267200"/>
            <a:ext cx="1066800" cy="1371600"/>
          </a:xfrm>
          <a:prstGeom prst="line">
            <a:avLst/>
          </a:prstGeom>
          <a:noFill/>
          <a:ln w="28575">
            <a:solidFill>
              <a:srgbClr val="00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2133600" y="3124200"/>
            <a:ext cx="1295400" cy="2362200"/>
          </a:xfrm>
          <a:prstGeom prst="line">
            <a:avLst/>
          </a:prstGeom>
          <a:noFill/>
          <a:ln w="28575">
            <a:solidFill>
              <a:srgbClr val="0D2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>
            <a:off x="3048000" y="3429000"/>
            <a:ext cx="685800" cy="2133600"/>
          </a:xfrm>
          <a:prstGeom prst="line">
            <a:avLst/>
          </a:prstGeom>
          <a:noFill/>
          <a:ln w="28575">
            <a:solidFill>
              <a:srgbClr val="0D2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1524000" y="4572000"/>
            <a:ext cx="53340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7010400" y="5257800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D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1828800" y="5334000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D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5707063" y="5486400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590800" y="5486400"/>
            <a:ext cx="516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MR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6858000" y="4419600"/>
            <a:ext cx="50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1066800" y="4419600"/>
            <a:ext cx="50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MC</a:t>
            </a:r>
          </a:p>
        </p:txBody>
      </p:sp>
      <p:sp>
        <p:nvSpPr>
          <p:cNvPr id="81940" name="Line 21"/>
          <p:cNvSpPr>
            <a:spLocks noChangeShapeType="1"/>
          </p:cNvSpPr>
          <p:nvPr/>
        </p:nvSpPr>
        <p:spPr bwMode="auto">
          <a:xfrm>
            <a:off x="4953000" y="4038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41" name="Line 22"/>
          <p:cNvSpPr>
            <a:spLocks noChangeShapeType="1"/>
          </p:cNvSpPr>
          <p:nvPr/>
        </p:nvSpPr>
        <p:spPr bwMode="auto">
          <a:xfrm flipH="1">
            <a:off x="4343400" y="4038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42" name="Text Box 23"/>
          <p:cNvSpPr txBox="1">
            <a:spLocks noChangeArrowheads="1"/>
          </p:cNvSpPr>
          <p:nvPr/>
        </p:nvSpPr>
        <p:spPr bwMode="auto">
          <a:xfrm>
            <a:off x="4746625" y="5970588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Q</a:t>
            </a:r>
            <a:r>
              <a:rPr lang="en-US" altLang="en-US" baseline="-25000">
                <a:latin typeface="+mj-lt"/>
              </a:rPr>
              <a:t>2</a:t>
            </a:r>
            <a:r>
              <a:rPr lang="en-US" altLang="en-US">
                <a:latin typeface="+mj-lt"/>
              </a:rPr>
              <a:t>*</a:t>
            </a:r>
          </a:p>
        </p:txBody>
      </p:sp>
      <p:sp>
        <p:nvSpPr>
          <p:cNvPr id="81943" name="Text Box 24"/>
          <p:cNvSpPr txBox="1">
            <a:spLocks noChangeArrowheads="1"/>
          </p:cNvSpPr>
          <p:nvPr/>
        </p:nvSpPr>
        <p:spPr bwMode="auto">
          <a:xfrm>
            <a:off x="3972631" y="3913188"/>
            <a:ext cx="38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>
                <a:latin typeface="+mj-lt"/>
              </a:rPr>
              <a:t>P</a:t>
            </a:r>
            <a:r>
              <a:rPr lang="en-US" altLang="en-US" baseline="-25000">
                <a:latin typeface="+mj-lt"/>
              </a:rPr>
              <a:t>2</a:t>
            </a:r>
            <a:endParaRPr lang="en-US" altLang="en-US">
              <a:latin typeface="+mj-lt"/>
            </a:endParaRPr>
          </a:p>
        </p:txBody>
      </p:sp>
      <p:sp>
        <p:nvSpPr>
          <p:cNvPr id="81944" name="Line 26"/>
          <p:cNvSpPr>
            <a:spLocks noChangeShapeType="1"/>
          </p:cNvSpPr>
          <p:nvPr/>
        </p:nvSpPr>
        <p:spPr bwMode="auto">
          <a:xfrm>
            <a:off x="3352800" y="32766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45" name="Line 27"/>
          <p:cNvSpPr>
            <a:spLocks noChangeShapeType="1"/>
          </p:cNvSpPr>
          <p:nvPr/>
        </p:nvSpPr>
        <p:spPr bwMode="auto">
          <a:xfrm>
            <a:off x="33528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1946" name="Text Box 28"/>
          <p:cNvSpPr txBox="1">
            <a:spLocks noChangeArrowheads="1"/>
          </p:cNvSpPr>
          <p:nvPr/>
        </p:nvSpPr>
        <p:spPr bwMode="auto">
          <a:xfrm>
            <a:off x="3146425" y="5970588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Q</a:t>
            </a:r>
            <a:r>
              <a:rPr lang="en-US" altLang="en-US" baseline="-25000">
                <a:latin typeface="+mj-lt"/>
              </a:rPr>
              <a:t>1</a:t>
            </a:r>
            <a:r>
              <a:rPr lang="en-US" altLang="en-US">
                <a:latin typeface="+mj-lt"/>
              </a:rPr>
              <a:t>*</a:t>
            </a:r>
          </a:p>
        </p:txBody>
      </p:sp>
      <p:sp>
        <p:nvSpPr>
          <p:cNvPr id="81947" name="Text Box 29"/>
          <p:cNvSpPr txBox="1">
            <a:spLocks noChangeArrowheads="1"/>
          </p:cNvSpPr>
          <p:nvPr/>
        </p:nvSpPr>
        <p:spPr bwMode="auto">
          <a:xfrm>
            <a:off x="4343400" y="3151188"/>
            <a:ext cx="38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P</a:t>
            </a:r>
            <a:r>
              <a:rPr lang="en-US" altLang="en-US" baseline="-25000">
                <a:latin typeface="+mj-lt"/>
              </a:rPr>
              <a:t>1</a:t>
            </a:r>
            <a:endParaRPr lang="en-US" altLang="en-US">
              <a:latin typeface="+mj-lt"/>
            </a:endParaRPr>
          </a:p>
        </p:txBody>
      </p:sp>
      <p:sp>
        <p:nvSpPr>
          <p:cNvPr id="1132574" name="Text Box 30"/>
          <p:cNvSpPr txBox="1">
            <a:spLocks noChangeArrowheads="1"/>
          </p:cNvSpPr>
          <p:nvPr/>
        </p:nvSpPr>
        <p:spPr bwMode="auto">
          <a:xfrm>
            <a:off x="457200" y="1630363"/>
            <a:ext cx="8169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If MC is constant, you can simply set MR = MC in each market separately. Meh.</a:t>
            </a:r>
          </a:p>
        </p:txBody>
      </p:sp>
    </p:spTree>
    <p:extLst>
      <p:ext uri="{BB962C8B-B14F-4D97-AF65-F5344CB8AC3E}">
        <p14:creationId xmlns:p14="http://schemas.microsoft.com/office/powerpoint/2010/main" val="29458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Second Degree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There are different definitions.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 smtClean="0"/>
              <a:t>Sellers cannot differentiate buyers, so must set pricing to let the buyer self-sort themselves.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 smtClean="0"/>
              <a:t>Generally achieved through non-linear pricing (price varies by quantity or quality).</a:t>
            </a:r>
          </a:p>
          <a:p>
            <a:pPr eaLnBrk="1" hangingPunct="1"/>
            <a:r>
              <a:rPr lang="en-US" altLang="en-US" dirty="0" smtClean="0"/>
              <a:t>Includes</a:t>
            </a:r>
          </a:p>
          <a:p>
            <a:pPr lvl="1" eaLnBrk="1" hangingPunct="1"/>
            <a:r>
              <a:rPr lang="en-US" altLang="en-US" dirty="0" smtClean="0"/>
              <a:t>Volume discount (as you buy more, the price falls)</a:t>
            </a:r>
          </a:p>
          <a:p>
            <a:pPr lvl="1" eaLnBrk="1" hangingPunct="1"/>
            <a:r>
              <a:rPr lang="en-US" altLang="en-US" dirty="0" smtClean="0"/>
              <a:t>Two-Part Tariff (tariff meaning price)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Bundling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/>
          <p:cNvSpPr/>
          <p:nvPr/>
        </p:nvSpPr>
        <p:spPr>
          <a:xfrm>
            <a:off x="2108200" y="4114800"/>
            <a:ext cx="3167063" cy="1404938"/>
          </a:xfrm>
          <a:custGeom>
            <a:avLst/>
            <a:gdLst>
              <a:gd name="connsiteX0" fmla="*/ 0 w 3166947"/>
              <a:gd name="connsiteY0" fmla="*/ 0 h 1405054"/>
              <a:gd name="connsiteX1" fmla="*/ 11152 w 3166947"/>
              <a:gd name="connsiteY1" fmla="*/ 1393902 h 1405054"/>
              <a:gd name="connsiteX2" fmla="*/ 3166947 w 3166947"/>
              <a:gd name="connsiteY2" fmla="*/ 1405054 h 1405054"/>
              <a:gd name="connsiteX3" fmla="*/ 3155796 w 3166947"/>
              <a:gd name="connsiteY3" fmla="*/ 1248937 h 1405054"/>
              <a:gd name="connsiteX4" fmla="*/ 2152186 w 3166947"/>
              <a:gd name="connsiteY4" fmla="*/ 1248937 h 1405054"/>
              <a:gd name="connsiteX5" fmla="*/ 2163337 w 3166947"/>
              <a:gd name="connsiteY5" fmla="*/ 680224 h 1405054"/>
              <a:gd name="connsiteX6" fmla="*/ 1014761 w 3166947"/>
              <a:gd name="connsiteY6" fmla="*/ 691376 h 1405054"/>
              <a:gd name="connsiteX7" fmla="*/ 1014761 w 3166947"/>
              <a:gd name="connsiteY7" fmla="*/ 11151 h 1405054"/>
              <a:gd name="connsiteX8" fmla="*/ 0 w 3166947"/>
              <a:gd name="connsiteY8" fmla="*/ 0 h 140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6947" h="1405054">
                <a:moveTo>
                  <a:pt x="0" y="0"/>
                </a:moveTo>
                <a:cubicBezTo>
                  <a:pt x="3717" y="464634"/>
                  <a:pt x="7435" y="929268"/>
                  <a:pt x="11152" y="1393902"/>
                </a:cubicBezTo>
                <a:lnTo>
                  <a:pt x="3166947" y="1405054"/>
                </a:lnTo>
                <a:lnTo>
                  <a:pt x="3155796" y="1248937"/>
                </a:lnTo>
                <a:lnTo>
                  <a:pt x="2152186" y="1248937"/>
                </a:lnTo>
                <a:lnTo>
                  <a:pt x="2163337" y="680224"/>
                </a:lnTo>
                <a:lnTo>
                  <a:pt x="1014761" y="691376"/>
                </a:lnTo>
                <a:lnTo>
                  <a:pt x="1014761" y="111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395" name="Title 1"/>
          <p:cNvSpPr>
            <a:spLocks noGrp="1"/>
          </p:cNvSpPr>
          <p:nvPr>
            <p:ph type="title"/>
          </p:nvPr>
        </p:nvSpPr>
        <p:spPr>
          <a:xfrm>
            <a:off x="401638" y="152400"/>
            <a:ext cx="8229600" cy="792163"/>
          </a:xfrm>
        </p:spPr>
        <p:txBody>
          <a:bodyPr/>
          <a:lstStyle/>
          <a:p>
            <a:r>
              <a:rPr lang="en-US" altLang="en-US" smtClean="0"/>
              <a:t>Volume Discount, Electricity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62550"/>
          </a:xfrm>
        </p:spPr>
        <p:txBody>
          <a:bodyPr/>
          <a:lstStyle/>
          <a:p>
            <a:r>
              <a:rPr lang="en-US" altLang="en-US" sz="2800" smtClean="0"/>
              <a:t>Graph is consumer specific</a:t>
            </a:r>
          </a:p>
          <a:p>
            <a:r>
              <a:rPr lang="en-US" altLang="en-US" sz="2800" smtClean="0"/>
              <a:t>Consumer surplus now A + B + C</a:t>
            </a:r>
          </a:p>
          <a:p>
            <a:r>
              <a:rPr lang="en-US" altLang="en-US" sz="2800" smtClean="0"/>
              <a:t>No so much a volume discount as a first use surcharge!</a:t>
            </a:r>
          </a:p>
          <a:p>
            <a:endParaRPr lang="en-US" altLang="en-US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11375" y="2811463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97088" y="6259513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06613" y="3535363"/>
            <a:ext cx="4821237" cy="272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0" name="TextBox 44"/>
          <p:cNvSpPr txBox="1">
            <a:spLocks noChangeArrowheads="1"/>
          </p:cNvSpPr>
          <p:nvPr/>
        </p:nvSpPr>
        <p:spPr bwMode="auto">
          <a:xfrm>
            <a:off x="1704975" y="28495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9401" name="TextBox 45"/>
          <p:cNvSpPr txBox="1">
            <a:spLocks noChangeArrowheads="1"/>
          </p:cNvSpPr>
          <p:nvPr/>
        </p:nvSpPr>
        <p:spPr bwMode="auto">
          <a:xfrm>
            <a:off x="7994650" y="6259513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59402" name="TextBox 46"/>
          <p:cNvSpPr txBox="1">
            <a:spLocks noChangeArrowheads="1"/>
          </p:cNvSpPr>
          <p:nvPr/>
        </p:nvSpPr>
        <p:spPr bwMode="auto">
          <a:xfrm>
            <a:off x="5053013" y="6284913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3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106613" y="5516563"/>
            <a:ext cx="5202237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43775" y="5332413"/>
            <a:ext cx="8747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MC=AC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97088" y="4114800"/>
            <a:ext cx="1027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124200" y="4792663"/>
            <a:ext cx="11382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122613" y="4114800"/>
            <a:ext cx="0" cy="677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62563" y="5345113"/>
            <a:ext cx="0" cy="895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73288" y="3744913"/>
            <a:ext cx="317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03575" y="4364038"/>
            <a:ext cx="314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52650" y="4548188"/>
            <a:ext cx="9112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j-lt"/>
              </a:rPr>
              <a:t>PS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4262438" y="4791075"/>
            <a:ext cx="1587" cy="5826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64025" y="5351463"/>
            <a:ext cx="987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59275" y="4962525"/>
            <a:ext cx="3079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sp>
        <p:nvSpPr>
          <p:cNvPr id="59415" name="TextBox 46"/>
          <p:cNvSpPr txBox="1">
            <a:spLocks noChangeArrowheads="1"/>
          </p:cNvSpPr>
          <p:nvPr/>
        </p:nvSpPr>
        <p:spPr bwMode="auto">
          <a:xfrm>
            <a:off x="1625600" y="3895725"/>
            <a:ext cx="382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59416" name="TextBox 46"/>
          <p:cNvSpPr txBox="1">
            <a:spLocks noChangeArrowheads="1"/>
          </p:cNvSpPr>
          <p:nvPr/>
        </p:nvSpPr>
        <p:spPr bwMode="auto">
          <a:xfrm>
            <a:off x="1665288" y="4598988"/>
            <a:ext cx="382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2133600" y="5334000"/>
            <a:ext cx="21336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108200" y="4792663"/>
            <a:ext cx="1025525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19" name="TextBox 46"/>
          <p:cNvSpPr txBox="1">
            <a:spLocks noChangeArrowheads="1"/>
          </p:cNvSpPr>
          <p:nvPr/>
        </p:nvSpPr>
        <p:spPr bwMode="auto">
          <a:xfrm>
            <a:off x="1676400" y="5181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108200" y="4449763"/>
            <a:ext cx="3155950" cy="1069975"/>
          </a:xfrm>
          <a:custGeom>
            <a:avLst/>
            <a:gdLst>
              <a:gd name="connsiteX0" fmla="*/ 0 w 3155796"/>
              <a:gd name="connsiteY0" fmla="*/ 0 h 1070517"/>
              <a:gd name="connsiteX1" fmla="*/ 22303 w 3155796"/>
              <a:gd name="connsiteY1" fmla="*/ 1070517 h 1070517"/>
              <a:gd name="connsiteX2" fmla="*/ 3155796 w 3155796"/>
              <a:gd name="connsiteY2" fmla="*/ 1059365 h 1070517"/>
              <a:gd name="connsiteX3" fmla="*/ 3144644 w 3155796"/>
              <a:gd name="connsiteY3" fmla="*/ 903248 h 1070517"/>
              <a:gd name="connsiteX4" fmla="*/ 1572322 w 3155796"/>
              <a:gd name="connsiteY4" fmla="*/ 892097 h 1070517"/>
              <a:gd name="connsiteX5" fmla="*/ 1572322 w 3155796"/>
              <a:gd name="connsiteY5" fmla="*/ 11151 h 1070517"/>
              <a:gd name="connsiteX6" fmla="*/ 0 w 3155796"/>
              <a:gd name="connsiteY6" fmla="*/ 0 h 10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5796" h="1070517">
                <a:moveTo>
                  <a:pt x="0" y="0"/>
                </a:moveTo>
                <a:lnTo>
                  <a:pt x="22303" y="1070517"/>
                </a:lnTo>
                <a:lnTo>
                  <a:pt x="3155796" y="1059365"/>
                </a:lnTo>
                <a:lnTo>
                  <a:pt x="3144644" y="903248"/>
                </a:lnTo>
                <a:lnTo>
                  <a:pt x="1572322" y="892097"/>
                </a:lnTo>
                <a:lnTo>
                  <a:pt x="1572322" y="111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19" name="Title 1"/>
          <p:cNvSpPr>
            <a:spLocks noGrp="1"/>
          </p:cNvSpPr>
          <p:nvPr>
            <p:ph type="title"/>
          </p:nvPr>
        </p:nvSpPr>
        <p:spPr>
          <a:xfrm>
            <a:off x="401638" y="152400"/>
            <a:ext cx="8229600" cy="792163"/>
          </a:xfrm>
        </p:spPr>
        <p:txBody>
          <a:bodyPr/>
          <a:lstStyle/>
          <a:p>
            <a:r>
              <a:rPr lang="en-US" altLang="en-US" smtClean="0"/>
              <a:t>Volume Discount: Shoes</a:t>
            </a:r>
          </a:p>
        </p:txBody>
      </p:sp>
      <p:sp>
        <p:nvSpPr>
          <p:cNvPr id="60420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62550"/>
          </a:xfrm>
        </p:spPr>
        <p:txBody>
          <a:bodyPr/>
          <a:lstStyle/>
          <a:p>
            <a:r>
              <a:rPr lang="en-US" altLang="en-US" smtClean="0"/>
              <a:t>Buy one for full price, get a second pair for ½ price!</a:t>
            </a:r>
          </a:p>
          <a:p>
            <a:r>
              <a:rPr lang="en-US" altLang="en-US" smtClean="0"/>
              <a:t>Consumer surplus now A + B</a:t>
            </a:r>
          </a:p>
          <a:p>
            <a:endParaRPr lang="en-US" altLang="en-US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11375" y="2811463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97088" y="6259513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06613" y="3535363"/>
            <a:ext cx="4821237" cy="272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4" name="TextBox 44"/>
          <p:cNvSpPr txBox="1">
            <a:spLocks noChangeArrowheads="1"/>
          </p:cNvSpPr>
          <p:nvPr/>
        </p:nvSpPr>
        <p:spPr bwMode="auto">
          <a:xfrm>
            <a:off x="1704975" y="28495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0425" name="TextBox 45"/>
          <p:cNvSpPr txBox="1">
            <a:spLocks noChangeArrowheads="1"/>
          </p:cNvSpPr>
          <p:nvPr/>
        </p:nvSpPr>
        <p:spPr bwMode="auto">
          <a:xfrm>
            <a:off x="7994650" y="6259513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0426" name="TextBox 46"/>
          <p:cNvSpPr txBox="1">
            <a:spLocks noChangeArrowheads="1"/>
          </p:cNvSpPr>
          <p:nvPr/>
        </p:nvSpPr>
        <p:spPr bwMode="auto">
          <a:xfrm>
            <a:off x="5041900" y="6319838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106613" y="5516563"/>
            <a:ext cx="5202237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43775" y="5332413"/>
            <a:ext cx="8747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MC=AC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97088" y="4449763"/>
            <a:ext cx="15811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78238" y="5345113"/>
            <a:ext cx="15732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678238" y="4449763"/>
            <a:ext cx="0" cy="895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51450" y="5345113"/>
            <a:ext cx="0" cy="895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44738" y="3944938"/>
            <a:ext cx="317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75088" y="4897438"/>
            <a:ext cx="3159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82850" y="4556125"/>
            <a:ext cx="9128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j-lt"/>
              </a:rPr>
              <a:t>PS</a:t>
            </a:r>
          </a:p>
        </p:txBody>
      </p:sp>
      <p:sp>
        <p:nvSpPr>
          <p:cNvPr id="60436" name="TextBox 46"/>
          <p:cNvSpPr txBox="1">
            <a:spLocks noChangeArrowheads="1"/>
          </p:cNvSpPr>
          <p:nvPr/>
        </p:nvSpPr>
        <p:spPr bwMode="auto">
          <a:xfrm>
            <a:off x="1647825" y="42640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60437" name="TextBox 46"/>
          <p:cNvSpPr txBox="1">
            <a:spLocks noChangeArrowheads="1"/>
          </p:cNvSpPr>
          <p:nvPr/>
        </p:nvSpPr>
        <p:spPr bwMode="auto">
          <a:xfrm>
            <a:off x="1625600" y="5137150"/>
            <a:ext cx="382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117725" y="5334000"/>
            <a:ext cx="1560513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Revenue: Price Setter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1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 = P(Q)·Q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403860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5000" y="5943600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1524000" y="4114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P</a:t>
            </a:r>
          </a:p>
        </p:txBody>
      </p:sp>
      <p:sp>
        <p:nvSpPr>
          <p:cNvPr id="1032" name="TextBox 13"/>
          <p:cNvSpPr txBox="1">
            <a:spLocks noChangeArrowheads="1"/>
          </p:cNvSpPr>
          <p:nvPr/>
        </p:nvSpPr>
        <p:spPr bwMode="auto">
          <a:xfrm>
            <a:off x="6553200" y="60198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Q</a:t>
            </a:r>
          </a:p>
        </p:txBody>
      </p:sp>
      <p:sp>
        <p:nvSpPr>
          <p:cNvPr id="1033" name="TextBox 37"/>
          <p:cNvSpPr txBox="1">
            <a:spLocks noChangeArrowheads="1"/>
          </p:cNvSpPr>
          <p:nvPr/>
        </p:nvSpPr>
        <p:spPr bwMode="auto">
          <a:xfrm>
            <a:off x="4267200" y="4495800"/>
            <a:ext cx="3379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+mj-lt"/>
              </a:rPr>
              <a:t>Market Demand = Firm’s Demand</a:t>
            </a:r>
          </a:p>
          <a:p>
            <a:pPr algn="ctr" eaLnBrk="1" hangingPunct="1"/>
            <a:r>
              <a:rPr lang="en-US" altLang="en-US" dirty="0">
                <a:latin typeface="+mj-lt"/>
              </a:rPr>
              <a:t>P = P(Q) </a:t>
            </a:r>
          </a:p>
          <a:p>
            <a:pPr algn="ctr" eaLnBrk="1" hangingPunct="1"/>
            <a:r>
              <a:rPr lang="en-US" altLang="en-US" dirty="0">
                <a:latin typeface="+mj-lt"/>
              </a:rPr>
              <a:t>P = AR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362200" y="5943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49575" y="596265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14725" y="5957888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8600" y="5943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95800" y="5943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05000" y="4114800"/>
            <a:ext cx="3962400" cy="16764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05000" y="4114800"/>
            <a:ext cx="2743200" cy="23622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33"/>
          <p:cNvSpPr txBox="1">
            <a:spLocks noChangeArrowheads="1"/>
          </p:cNvSpPr>
          <p:nvPr/>
        </p:nvSpPr>
        <p:spPr bwMode="auto">
          <a:xfrm>
            <a:off x="4572000" y="6096000"/>
            <a:ext cx="50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MR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744897"/>
              </p:ext>
            </p:extLst>
          </p:nvPr>
        </p:nvGraphicFramePr>
        <p:xfrm>
          <a:off x="3067050" y="1676400"/>
          <a:ext cx="52705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5270500" imgH="2476500" progId="Equation.DSMT4">
                  <p:embed/>
                </p:oleObj>
              </mc:Choice>
              <mc:Fallback>
                <p:oleObj name="Equation" r:id="rId3" imgW="5270500" imgH="24765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1676400"/>
                        <a:ext cx="52705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Two-Part Tariff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/>
          <a:lstStyle/>
          <a:p>
            <a:r>
              <a:rPr lang="en-US" altLang="en-US" dirty="0" smtClean="0"/>
              <a:t>Tariff means “price”</a:t>
            </a:r>
          </a:p>
          <a:p>
            <a:r>
              <a:rPr lang="en-US" altLang="en-US" dirty="0" smtClean="0"/>
              <a:t>First part is an “entry fee” and the second is the per unit fee.</a:t>
            </a:r>
          </a:p>
          <a:p>
            <a:r>
              <a:rPr lang="en-US" altLang="en-US" dirty="0" smtClean="0"/>
              <a:t>Even with volume discounts, we can think of part of the initial higher price as an entry fee.</a:t>
            </a:r>
          </a:p>
          <a:p>
            <a:r>
              <a:rPr lang="en-US" altLang="en-US" dirty="0" smtClean="0"/>
              <a:t>Some times the analysis is for the market and sometimes consumer specific.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Two-Part Tariff</a:t>
            </a:r>
            <a:br>
              <a:rPr lang="en-US" altLang="en-US" dirty="0" smtClean="0"/>
            </a:br>
            <a:r>
              <a:rPr lang="en-US" altLang="en-US" sz="2400" dirty="0" smtClean="0"/>
              <a:t>(Demand is Market Demand with N consumers)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95275" y="1371600"/>
            <a:ext cx="8458200" cy="168194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Could max profit the usual way by P</a:t>
            </a:r>
            <a:r>
              <a:rPr lang="en-US" altLang="en-US" sz="2400" baseline="-25000" dirty="0" smtClean="0"/>
              <a:t>M</a:t>
            </a:r>
            <a:r>
              <a:rPr lang="en-US" altLang="en-US" sz="2400" dirty="0" smtClean="0"/>
              <a:t>, Q</a:t>
            </a:r>
            <a:r>
              <a:rPr lang="en-US" altLang="en-US" sz="2400" baseline="-25000" dirty="0" smtClean="0"/>
              <a:t>M</a:t>
            </a:r>
            <a:r>
              <a:rPr lang="en-US" altLang="en-US" sz="2400" dirty="0" smtClean="0"/>
              <a:t> (PS = C+D+F+G+J+K)</a:t>
            </a:r>
          </a:p>
          <a:p>
            <a:pPr eaLnBrk="1" hangingPunct="1"/>
            <a:r>
              <a:rPr lang="en-US" altLang="en-US" sz="2400" dirty="0" smtClean="0"/>
              <a:t>But if you can charge a fee to be able to buy, fee = (A+B+C+D+E)/N, then charge P</a:t>
            </a:r>
            <a:r>
              <a:rPr lang="en-US" altLang="en-US" sz="2400" baseline="-25000" dirty="0" smtClean="0"/>
              <a:t>C</a:t>
            </a:r>
            <a:r>
              <a:rPr lang="en-US" altLang="en-US" sz="2400" dirty="0" smtClean="0"/>
              <a:t> for the good.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81513" y="2945590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489450" y="641904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89450" y="3398027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1" name="TextBox 42"/>
          <p:cNvSpPr txBox="1">
            <a:spLocks noChangeArrowheads="1"/>
          </p:cNvSpPr>
          <p:nvPr/>
        </p:nvSpPr>
        <p:spPr bwMode="auto">
          <a:xfrm>
            <a:off x="5880100" y="5541152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472" name="TextBox 43"/>
          <p:cNvSpPr txBox="1">
            <a:spLocks noChangeArrowheads="1"/>
          </p:cNvSpPr>
          <p:nvPr/>
        </p:nvSpPr>
        <p:spPr bwMode="auto">
          <a:xfrm>
            <a:off x="7908925" y="5125227"/>
            <a:ext cx="109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D: P=P(Q)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473" name="TextBox 44"/>
          <p:cNvSpPr txBox="1">
            <a:spLocks noChangeArrowheads="1"/>
          </p:cNvSpPr>
          <p:nvPr/>
        </p:nvSpPr>
        <p:spPr bwMode="auto">
          <a:xfrm>
            <a:off x="4114800" y="2869390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474" name="TextBox 42"/>
          <p:cNvSpPr txBox="1">
            <a:spLocks noChangeArrowheads="1"/>
          </p:cNvSpPr>
          <p:nvPr/>
        </p:nvSpPr>
        <p:spPr bwMode="auto">
          <a:xfrm>
            <a:off x="7108825" y="3213877"/>
            <a:ext cx="56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475" name="TextBox 42"/>
          <p:cNvSpPr txBox="1">
            <a:spLocks noChangeArrowheads="1"/>
          </p:cNvSpPr>
          <p:nvPr/>
        </p:nvSpPr>
        <p:spPr bwMode="auto">
          <a:xfrm>
            <a:off x="7494588" y="4090177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503988" y="4645802"/>
            <a:ext cx="1587" cy="17732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4489450" y="3583765"/>
            <a:ext cx="3005138" cy="2509837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65663" y="4412440"/>
            <a:ext cx="2906712" cy="679450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C0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05325" y="3435333"/>
            <a:ext cx="2047875" cy="3424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689600" y="4134627"/>
            <a:ext cx="0" cy="23002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24375" y="4145740"/>
            <a:ext cx="1143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22788" y="5022040"/>
            <a:ext cx="1981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22788" y="4658502"/>
            <a:ext cx="198278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84" name="TextBox 43"/>
          <p:cNvSpPr txBox="1">
            <a:spLocks noChangeArrowheads="1"/>
          </p:cNvSpPr>
          <p:nvPr/>
        </p:nvSpPr>
        <p:spPr bwMode="auto">
          <a:xfrm>
            <a:off x="7970838" y="6277752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2485" name="TextBox 44"/>
          <p:cNvSpPr txBox="1">
            <a:spLocks noChangeArrowheads="1"/>
          </p:cNvSpPr>
          <p:nvPr/>
        </p:nvSpPr>
        <p:spPr bwMode="auto">
          <a:xfrm>
            <a:off x="4111625" y="3925077"/>
            <a:ext cx="43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M</a:t>
            </a:r>
          </a:p>
        </p:txBody>
      </p:sp>
      <p:sp>
        <p:nvSpPr>
          <p:cNvPr id="62486" name="TextBox 44"/>
          <p:cNvSpPr txBox="1">
            <a:spLocks noChangeArrowheads="1"/>
          </p:cNvSpPr>
          <p:nvPr/>
        </p:nvSpPr>
        <p:spPr bwMode="auto">
          <a:xfrm>
            <a:off x="4095750" y="4355290"/>
            <a:ext cx="385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11675" y="3790140"/>
            <a:ext cx="2889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95850" y="3771090"/>
            <a:ext cx="282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76775" y="4236227"/>
            <a:ext cx="280988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8600" y="4236227"/>
            <a:ext cx="2952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16588" y="4236227"/>
            <a:ext cx="273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76775" y="4661677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95913" y="4642627"/>
            <a:ext cx="298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16588" y="4653740"/>
            <a:ext cx="296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H</a:t>
            </a:r>
          </a:p>
        </p:txBody>
      </p:sp>
      <p:sp>
        <p:nvSpPr>
          <p:cNvPr id="62495" name="TextBox 43"/>
          <p:cNvSpPr txBox="1">
            <a:spLocks noChangeArrowheads="1"/>
          </p:cNvSpPr>
          <p:nvPr/>
        </p:nvSpPr>
        <p:spPr bwMode="auto">
          <a:xfrm>
            <a:off x="5497513" y="6419040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M</a:t>
            </a:r>
          </a:p>
        </p:txBody>
      </p:sp>
      <p:sp>
        <p:nvSpPr>
          <p:cNvPr id="62496" name="TextBox 44"/>
          <p:cNvSpPr txBox="1">
            <a:spLocks noChangeArrowheads="1"/>
          </p:cNvSpPr>
          <p:nvPr/>
        </p:nvSpPr>
        <p:spPr bwMode="auto">
          <a:xfrm>
            <a:off x="6307138" y="6419040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26175" y="4764865"/>
            <a:ext cx="2301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67263" y="5299852"/>
            <a:ext cx="2413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J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65763" y="4993465"/>
            <a:ext cx="2778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K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67375" y="5023627"/>
            <a:ext cx="260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236" y="2750446"/>
            <a:ext cx="34897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PS = A+B+C+D+E+ F+G+H+J+K+L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If demanders potential consumer surplus varies a lot from </a:t>
            </a:r>
            <a:r>
              <a:rPr lang="en-US" altLang="en-US" sz="2400" dirty="0">
                <a:latin typeface="+mn-lt"/>
              </a:rPr>
              <a:t>(A+B+C+D+E)/</a:t>
            </a:r>
            <a:r>
              <a:rPr lang="en-US" altLang="en-US" sz="2400" dirty="0" smtClean="0">
                <a:latin typeface="+mn-lt"/>
              </a:rPr>
              <a:t>N then that cannot be the entry fee.</a:t>
            </a:r>
            <a:endParaRPr lang="en-US" alt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Laser Printers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686800" cy="29003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HP charges a low price for printers (the access fee)</a:t>
            </a:r>
          </a:p>
          <a:p>
            <a:pPr eaLnBrk="1" hangingPunct="1"/>
            <a:r>
              <a:rPr lang="en-US" altLang="en-US" sz="2000" dirty="0" smtClean="0"/>
              <a:t>However, if 10 buyers each have consumer surplus of $892 (from printer plus ink) and the other 90 have CS = $12 each, entry fee is problematic.</a:t>
            </a:r>
          </a:p>
          <a:p>
            <a:pPr eaLnBrk="1" hangingPunct="1"/>
            <a:r>
              <a:rPr lang="en-US" altLang="en-US" sz="2000" dirty="0" smtClean="0"/>
              <a:t>When consumer demand varies a lot, low entry fee and higher unit price. For printers, high demanders buy more as they use them up faster.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76538" y="2947988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84475" y="6421438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84475" y="3400425"/>
            <a:ext cx="3581400" cy="2209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9" name="TextBox 42"/>
          <p:cNvSpPr txBox="1">
            <a:spLocks noChangeArrowheads="1"/>
          </p:cNvSpPr>
          <p:nvPr/>
        </p:nvSpPr>
        <p:spPr bwMode="auto">
          <a:xfrm>
            <a:off x="4175125" y="5543550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MR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4520" name="TextBox 43"/>
          <p:cNvSpPr txBox="1">
            <a:spLocks noChangeArrowheads="1"/>
          </p:cNvSpPr>
          <p:nvPr/>
        </p:nvSpPr>
        <p:spPr bwMode="auto">
          <a:xfrm>
            <a:off x="6203950" y="5127625"/>
            <a:ext cx="109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D: P=P(Q)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4521" name="TextBox 44"/>
          <p:cNvSpPr txBox="1">
            <a:spLocks noChangeArrowheads="1"/>
          </p:cNvSpPr>
          <p:nvPr/>
        </p:nvSpPr>
        <p:spPr bwMode="auto">
          <a:xfrm>
            <a:off x="2409825" y="2871788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4522" name="TextBox 42"/>
          <p:cNvSpPr txBox="1">
            <a:spLocks noChangeArrowheads="1"/>
          </p:cNvSpPr>
          <p:nvPr/>
        </p:nvSpPr>
        <p:spPr bwMode="auto">
          <a:xfrm>
            <a:off x="5403850" y="3216275"/>
            <a:ext cx="56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MC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4523" name="TextBox 42"/>
          <p:cNvSpPr txBox="1">
            <a:spLocks noChangeArrowheads="1"/>
          </p:cNvSpPr>
          <p:nvPr/>
        </p:nvSpPr>
        <p:spPr bwMode="auto">
          <a:xfrm>
            <a:off x="5789613" y="4092575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AC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799013" y="4648200"/>
            <a:ext cx="1587" cy="17732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784475" y="3586163"/>
            <a:ext cx="3005138" cy="2509837"/>
          </a:xfrm>
          <a:custGeom>
            <a:avLst/>
            <a:gdLst>
              <a:gd name="connsiteX0" fmla="*/ 0 w 1594884"/>
              <a:gd name="connsiteY0" fmla="*/ 1307805 h 1834116"/>
              <a:gd name="connsiteX1" fmla="*/ 393405 w 1594884"/>
              <a:gd name="connsiteY1" fmla="*/ 1616149 h 1834116"/>
              <a:gd name="connsiteX2" fmla="*/ 1594884 w 1594884"/>
              <a:gd name="connsiteY2" fmla="*/ 0 h 18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4" h="1834116">
                <a:moveTo>
                  <a:pt x="0" y="1307805"/>
                </a:moveTo>
                <a:cubicBezTo>
                  <a:pt x="63795" y="1570960"/>
                  <a:pt x="127591" y="1834116"/>
                  <a:pt x="393405" y="1616149"/>
                </a:cubicBezTo>
                <a:cubicBezTo>
                  <a:pt x="659219" y="1398182"/>
                  <a:pt x="1127051" y="699091"/>
                  <a:pt x="1594884" y="0"/>
                </a:cubicBezTo>
              </a:path>
            </a:pathLst>
          </a:custGeom>
          <a:ln w="25400"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60688" y="4414838"/>
            <a:ext cx="2906712" cy="679450"/>
          </a:xfrm>
          <a:custGeom>
            <a:avLst/>
            <a:gdLst>
              <a:gd name="connsiteX0" fmla="*/ 0 w 2074127"/>
              <a:gd name="connsiteY0" fmla="*/ 0 h 680350"/>
              <a:gd name="connsiteX1" fmla="*/ 981307 w 2074127"/>
              <a:gd name="connsiteY1" fmla="*/ 680224 h 680350"/>
              <a:gd name="connsiteX2" fmla="*/ 2074127 w 2074127"/>
              <a:gd name="connsiteY2" fmla="*/ 44605 h 68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127" h="680350">
                <a:moveTo>
                  <a:pt x="0" y="0"/>
                </a:moveTo>
                <a:cubicBezTo>
                  <a:pt x="317809" y="336395"/>
                  <a:pt x="635619" y="672790"/>
                  <a:pt x="981307" y="680224"/>
                </a:cubicBezTo>
                <a:cubicBezTo>
                  <a:pt x="1326995" y="687658"/>
                  <a:pt x="1700561" y="366131"/>
                  <a:pt x="2074127" y="44605"/>
                </a:cubicBezTo>
              </a:path>
            </a:pathLst>
          </a:custGeom>
          <a:noFill/>
          <a:ln>
            <a:solidFill>
              <a:srgbClr val="C0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752725" y="3381375"/>
            <a:ext cx="2047875" cy="3424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84625" y="4137025"/>
            <a:ext cx="0" cy="23002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4148138"/>
            <a:ext cx="1143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17813" y="5024438"/>
            <a:ext cx="1981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17813" y="4660900"/>
            <a:ext cx="198278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2" name="TextBox 43"/>
          <p:cNvSpPr txBox="1">
            <a:spLocks noChangeArrowheads="1"/>
          </p:cNvSpPr>
          <p:nvPr/>
        </p:nvSpPr>
        <p:spPr bwMode="auto">
          <a:xfrm>
            <a:off x="6265863" y="6280150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4533" name="TextBox 44"/>
          <p:cNvSpPr txBox="1">
            <a:spLocks noChangeArrowheads="1"/>
          </p:cNvSpPr>
          <p:nvPr/>
        </p:nvSpPr>
        <p:spPr bwMode="auto">
          <a:xfrm>
            <a:off x="2406650" y="3927475"/>
            <a:ext cx="43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M</a:t>
            </a:r>
          </a:p>
        </p:txBody>
      </p:sp>
      <p:sp>
        <p:nvSpPr>
          <p:cNvPr id="64534" name="TextBox 44"/>
          <p:cNvSpPr txBox="1">
            <a:spLocks noChangeArrowheads="1"/>
          </p:cNvSpPr>
          <p:nvPr/>
        </p:nvSpPr>
        <p:spPr bwMode="auto">
          <a:xfrm>
            <a:off x="2390775" y="4357688"/>
            <a:ext cx="385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r>
              <a:rPr lang="en-US" altLang="en-US" baseline="-25000">
                <a:latin typeface="Calibri" pitchFamily="34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6700" y="3792538"/>
            <a:ext cx="2889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90875" y="3773488"/>
            <a:ext cx="282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800" y="4238625"/>
            <a:ext cx="280988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03625" y="4238625"/>
            <a:ext cx="2952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11613" y="4238625"/>
            <a:ext cx="273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71800" y="4664075"/>
            <a:ext cx="266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90938" y="4645025"/>
            <a:ext cx="298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1613" y="4656138"/>
            <a:ext cx="296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H</a:t>
            </a:r>
          </a:p>
        </p:txBody>
      </p:sp>
      <p:sp>
        <p:nvSpPr>
          <p:cNvPr id="64543" name="TextBox 43"/>
          <p:cNvSpPr txBox="1">
            <a:spLocks noChangeArrowheads="1"/>
          </p:cNvSpPr>
          <p:nvPr/>
        </p:nvSpPr>
        <p:spPr bwMode="auto">
          <a:xfrm>
            <a:off x="3792538" y="6421438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M</a:t>
            </a:r>
          </a:p>
        </p:txBody>
      </p:sp>
      <p:sp>
        <p:nvSpPr>
          <p:cNvPr id="64544" name="TextBox 44"/>
          <p:cNvSpPr txBox="1">
            <a:spLocks noChangeArrowheads="1"/>
          </p:cNvSpPr>
          <p:nvPr/>
        </p:nvSpPr>
        <p:spPr bwMode="auto">
          <a:xfrm>
            <a:off x="4602163" y="6421438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21200" y="4767263"/>
            <a:ext cx="2301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62288" y="5302250"/>
            <a:ext cx="2413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J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60788" y="4995863"/>
            <a:ext cx="2778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K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62400" y="5026025"/>
            <a:ext cx="2603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01422" y="1066800"/>
            <a:ext cx="8458200" cy="2747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High demanders and Low demanders</a:t>
            </a:r>
          </a:p>
          <a:p>
            <a:pPr eaLnBrk="1" hangingPunct="1"/>
            <a:r>
              <a:rPr lang="en-US" altLang="en-US" sz="2400" dirty="0" smtClean="0"/>
              <a:t>In this case, the entry fee must work for the low demanders, and the price for use (ink cartridges), must be where the profit comes from.</a:t>
            </a:r>
          </a:p>
        </p:txBody>
      </p:sp>
      <p:sp>
        <p:nvSpPr>
          <p:cNvPr id="63502" name="Right Triangle 63501"/>
          <p:cNvSpPr/>
          <p:nvPr/>
        </p:nvSpPr>
        <p:spPr>
          <a:xfrm>
            <a:off x="4690455" y="4216586"/>
            <a:ext cx="629714" cy="518774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ight Triangle 136"/>
          <p:cNvSpPr/>
          <p:nvPr/>
        </p:nvSpPr>
        <p:spPr>
          <a:xfrm>
            <a:off x="677863" y="4211285"/>
            <a:ext cx="629714" cy="518774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12" name="Rectangle 63511"/>
          <p:cNvSpPr/>
          <p:nvPr/>
        </p:nvSpPr>
        <p:spPr>
          <a:xfrm>
            <a:off x="685800" y="4749515"/>
            <a:ext cx="1714500" cy="451541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690455" y="4758417"/>
            <a:ext cx="629714" cy="451541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Two-Part Tariff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77863" y="2969301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85800" y="6442751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7863" y="4216586"/>
            <a:ext cx="3829050" cy="11261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5" name="TextBox 42"/>
          <p:cNvSpPr txBox="1">
            <a:spLocks noChangeArrowheads="1"/>
          </p:cNvSpPr>
          <p:nvPr/>
        </p:nvSpPr>
        <p:spPr bwMode="auto">
          <a:xfrm>
            <a:off x="2818167" y="5959357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6" name="TextBox 43"/>
          <p:cNvSpPr txBox="1">
            <a:spLocks noChangeArrowheads="1"/>
          </p:cNvSpPr>
          <p:nvPr/>
        </p:nvSpPr>
        <p:spPr bwMode="auto">
          <a:xfrm>
            <a:off x="4204813" y="5414560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7" name="TextBox 44"/>
          <p:cNvSpPr txBox="1">
            <a:spLocks noChangeArrowheads="1"/>
          </p:cNvSpPr>
          <p:nvPr/>
        </p:nvSpPr>
        <p:spPr bwMode="auto">
          <a:xfrm>
            <a:off x="311150" y="2893101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400300" y="4696448"/>
            <a:ext cx="0" cy="17367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7863" y="4216586"/>
            <a:ext cx="3589337" cy="2111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8" name="TextBox 43"/>
          <p:cNvSpPr txBox="1">
            <a:spLocks noChangeArrowheads="1"/>
          </p:cNvSpPr>
          <p:nvPr/>
        </p:nvSpPr>
        <p:spPr bwMode="auto">
          <a:xfrm>
            <a:off x="4167188" y="6301463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3510" name="TextBox 44"/>
          <p:cNvSpPr txBox="1">
            <a:spLocks noChangeArrowheads="1"/>
          </p:cNvSpPr>
          <p:nvPr/>
        </p:nvSpPr>
        <p:spPr bwMode="auto">
          <a:xfrm>
            <a:off x="109448" y="4529086"/>
            <a:ext cx="521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INK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682518" y="2995495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690455" y="6468945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690455" y="4216586"/>
            <a:ext cx="2853345" cy="2252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42"/>
          <p:cNvSpPr txBox="1">
            <a:spLocks noChangeArrowheads="1"/>
          </p:cNvSpPr>
          <p:nvPr/>
        </p:nvSpPr>
        <p:spPr bwMode="auto">
          <a:xfrm>
            <a:off x="5812817" y="564622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3" name="TextBox 43"/>
          <p:cNvSpPr txBox="1">
            <a:spLocks noChangeArrowheads="1"/>
          </p:cNvSpPr>
          <p:nvPr/>
        </p:nvSpPr>
        <p:spPr bwMode="auto">
          <a:xfrm>
            <a:off x="7223053" y="5755667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4315805" y="2919295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86" name="TextBox 42"/>
          <p:cNvSpPr txBox="1">
            <a:spLocks noChangeArrowheads="1"/>
          </p:cNvSpPr>
          <p:nvPr/>
        </p:nvSpPr>
        <p:spPr bwMode="auto">
          <a:xfrm>
            <a:off x="7941655" y="5042853"/>
            <a:ext cx="991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MC=AC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4682518" y="4216586"/>
            <a:ext cx="1565882" cy="24793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320169" y="4735360"/>
            <a:ext cx="0" cy="17405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77863" y="4730059"/>
            <a:ext cx="464230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43"/>
          <p:cNvSpPr txBox="1">
            <a:spLocks noChangeArrowheads="1"/>
          </p:cNvSpPr>
          <p:nvPr/>
        </p:nvSpPr>
        <p:spPr bwMode="auto">
          <a:xfrm>
            <a:off x="8171843" y="6327657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08025" y="5227519"/>
            <a:ext cx="72336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3" name="TextBox 63502"/>
          <p:cNvSpPr txBox="1"/>
          <p:nvPr/>
        </p:nvSpPr>
        <p:spPr>
          <a:xfrm>
            <a:off x="2923371" y="3701534"/>
            <a:ext cx="134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Printer Price</a:t>
            </a:r>
          </a:p>
        </p:txBody>
      </p:sp>
      <p:cxnSp>
        <p:nvCxnSpPr>
          <p:cNvPr id="63505" name="Straight Arrow Connector 63504"/>
          <p:cNvCxnSpPr/>
          <p:nvPr/>
        </p:nvCxnSpPr>
        <p:spPr>
          <a:xfrm>
            <a:off x="3886200" y="3996701"/>
            <a:ext cx="886053" cy="5669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6" name="TextBox 63505"/>
          <p:cNvSpPr txBox="1"/>
          <p:nvPr/>
        </p:nvSpPr>
        <p:spPr>
          <a:xfrm>
            <a:off x="5464238" y="3059668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Low Demander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967458" y="3073277"/>
            <a:ext cx="311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High Demander</a:t>
            </a:r>
          </a:p>
        </p:txBody>
      </p:sp>
      <p:cxnSp>
        <p:nvCxnSpPr>
          <p:cNvPr id="138" name="Straight Arrow Connector 137"/>
          <p:cNvCxnSpPr>
            <a:stCxn id="63503" idx="1"/>
          </p:cNvCxnSpPr>
          <p:nvPr/>
        </p:nvCxnSpPr>
        <p:spPr>
          <a:xfrm flipH="1">
            <a:off x="946462" y="3886200"/>
            <a:ext cx="1976909" cy="7002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08025" y="5227519"/>
            <a:ext cx="72336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01422" y="1066800"/>
            <a:ext cx="8458200" cy="2747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mostly high demanders, then sacrifice the low.</a:t>
            </a:r>
          </a:p>
          <a:p>
            <a:pPr eaLnBrk="1" hangingPunct="1"/>
            <a:r>
              <a:rPr lang="en-US" altLang="en-US" sz="2400" dirty="0"/>
              <a:t>Profit off the cartridges =$0.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137" name="Right Triangle 136"/>
          <p:cNvSpPr/>
          <p:nvPr/>
        </p:nvSpPr>
        <p:spPr>
          <a:xfrm>
            <a:off x="685800" y="4179068"/>
            <a:ext cx="3397896" cy="1021987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Two-Part Tariff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77863" y="2969301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85800" y="6442751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7863" y="4216586"/>
            <a:ext cx="3829050" cy="11261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5" name="TextBox 42"/>
          <p:cNvSpPr txBox="1">
            <a:spLocks noChangeArrowheads="1"/>
          </p:cNvSpPr>
          <p:nvPr/>
        </p:nvSpPr>
        <p:spPr bwMode="auto">
          <a:xfrm>
            <a:off x="2818167" y="5959357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6" name="TextBox 43"/>
          <p:cNvSpPr txBox="1">
            <a:spLocks noChangeArrowheads="1"/>
          </p:cNvSpPr>
          <p:nvPr/>
        </p:nvSpPr>
        <p:spPr bwMode="auto">
          <a:xfrm>
            <a:off x="4204813" y="5414560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7" name="TextBox 44"/>
          <p:cNvSpPr txBox="1">
            <a:spLocks noChangeArrowheads="1"/>
          </p:cNvSpPr>
          <p:nvPr/>
        </p:nvSpPr>
        <p:spPr bwMode="auto">
          <a:xfrm>
            <a:off x="311150" y="2893101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>
            <a:endCxn id="137" idx="4"/>
          </p:cNvCxnSpPr>
          <p:nvPr/>
        </p:nvCxnSpPr>
        <p:spPr>
          <a:xfrm flipV="1">
            <a:off x="4083696" y="5201055"/>
            <a:ext cx="0" cy="122573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7863" y="4216586"/>
            <a:ext cx="3589337" cy="2111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8" name="TextBox 43"/>
          <p:cNvSpPr txBox="1">
            <a:spLocks noChangeArrowheads="1"/>
          </p:cNvSpPr>
          <p:nvPr/>
        </p:nvSpPr>
        <p:spPr bwMode="auto">
          <a:xfrm>
            <a:off x="4167188" y="6301463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Q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510" name="TextBox 44"/>
          <p:cNvSpPr txBox="1">
            <a:spLocks noChangeArrowheads="1"/>
          </p:cNvSpPr>
          <p:nvPr/>
        </p:nvSpPr>
        <p:spPr bwMode="auto">
          <a:xfrm>
            <a:off x="93066" y="5031497"/>
            <a:ext cx="521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INK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682518" y="2995495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690455" y="6468945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690455" y="4216586"/>
            <a:ext cx="2853345" cy="2252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42"/>
          <p:cNvSpPr txBox="1">
            <a:spLocks noChangeArrowheads="1"/>
          </p:cNvSpPr>
          <p:nvPr/>
        </p:nvSpPr>
        <p:spPr bwMode="auto">
          <a:xfrm>
            <a:off x="5812817" y="564622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3" name="TextBox 43"/>
          <p:cNvSpPr txBox="1">
            <a:spLocks noChangeArrowheads="1"/>
          </p:cNvSpPr>
          <p:nvPr/>
        </p:nvSpPr>
        <p:spPr bwMode="auto">
          <a:xfrm>
            <a:off x="7223053" y="5755667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4315805" y="2919295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86" name="TextBox 42"/>
          <p:cNvSpPr txBox="1">
            <a:spLocks noChangeArrowheads="1"/>
          </p:cNvSpPr>
          <p:nvPr/>
        </p:nvSpPr>
        <p:spPr bwMode="auto">
          <a:xfrm>
            <a:off x="7941655" y="5042853"/>
            <a:ext cx="991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MC=AC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4682518" y="4216586"/>
            <a:ext cx="1565882" cy="24793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8025" y="5216163"/>
            <a:ext cx="464230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43"/>
          <p:cNvSpPr txBox="1">
            <a:spLocks noChangeArrowheads="1"/>
          </p:cNvSpPr>
          <p:nvPr/>
        </p:nvSpPr>
        <p:spPr bwMode="auto">
          <a:xfrm>
            <a:off x="8171843" y="6327657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3503" name="TextBox 63502"/>
          <p:cNvSpPr txBox="1"/>
          <p:nvPr/>
        </p:nvSpPr>
        <p:spPr>
          <a:xfrm>
            <a:off x="2923371" y="3701534"/>
            <a:ext cx="134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Printer Price</a:t>
            </a:r>
          </a:p>
        </p:txBody>
      </p:sp>
      <p:cxnSp>
        <p:nvCxnSpPr>
          <p:cNvPr id="63505" name="Straight Arrow Connector 63504"/>
          <p:cNvCxnSpPr/>
          <p:nvPr/>
        </p:nvCxnSpPr>
        <p:spPr>
          <a:xfrm>
            <a:off x="3886200" y="3996701"/>
            <a:ext cx="886053" cy="5669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6" name="TextBox 63505"/>
          <p:cNvSpPr txBox="1"/>
          <p:nvPr/>
        </p:nvSpPr>
        <p:spPr>
          <a:xfrm>
            <a:off x="5464238" y="3059668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Low Demander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967458" y="3073277"/>
            <a:ext cx="311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High Demander</a:t>
            </a:r>
          </a:p>
        </p:txBody>
      </p:sp>
      <p:cxnSp>
        <p:nvCxnSpPr>
          <p:cNvPr id="138" name="Straight Arrow Connector 137"/>
          <p:cNvCxnSpPr>
            <a:stCxn id="63503" idx="1"/>
          </p:cNvCxnSpPr>
          <p:nvPr/>
        </p:nvCxnSpPr>
        <p:spPr>
          <a:xfrm flipH="1">
            <a:off x="946462" y="3886200"/>
            <a:ext cx="1976909" cy="7002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Triangle 35"/>
          <p:cNvSpPr/>
          <p:nvPr/>
        </p:nvSpPr>
        <p:spPr>
          <a:xfrm>
            <a:off x="4682518" y="4179067"/>
            <a:ext cx="3397896" cy="1021987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43"/>
          <p:cNvSpPr txBox="1">
            <a:spLocks noChangeArrowheads="1"/>
          </p:cNvSpPr>
          <p:nvPr/>
        </p:nvSpPr>
        <p:spPr bwMode="auto">
          <a:xfrm>
            <a:off x="4561330" y="6435757"/>
            <a:ext cx="4208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0</a:t>
            </a:r>
            <a:endParaRPr lang="en-US" altLang="en-US" baseline="-25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01422" y="1066800"/>
            <a:ext cx="8458200" cy="2747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mostly low demanders, get little from the high demanders.</a:t>
            </a:r>
          </a:p>
          <a:p>
            <a:pPr eaLnBrk="1" hangingPunct="1"/>
            <a:r>
              <a:rPr lang="en-US" altLang="en-US" sz="2400" dirty="0" smtClean="0"/>
              <a:t>Profit off the cartridges =$0.</a:t>
            </a:r>
          </a:p>
        </p:txBody>
      </p:sp>
      <p:sp>
        <p:nvSpPr>
          <p:cNvPr id="63502" name="Right Triangle 63501"/>
          <p:cNvSpPr/>
          <p:nvPr/>
        </p:nvSpPr>
        <p:spPr>
          <a:xfrm>
            <a:off x="4690454" y="4216585"/>
            <a:ext cx="1253145" cy="1010933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Two-Part Tariff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77863" y="2969301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85800" y="6442751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7863" y="4216586"/>
            <a:ext cx="3829050" cy="11261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5" name="TextBox 42"/>
          <p:cNvSpPr txBox="1">
            <a:spLocks noChangeArrowheads="1"/>
          </p:cNvSpPr>
          <p:nvPr/>
        </p:nvSpPr>
        <p:spPr bwMode="auto">
          <a:xfrm>
            <a:off x="2818167" y="5959357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6" name="TextBox 43"/>
          <p:cNvSpPr txBox="1">
            <a:spLocks noChangeArrowheads="1"/>
          </p:cNvSpPr>
          <p:nvPr/>
        </p:nvSpPr>
        <p:spPr bwMode="auto">
          <a:xfrm>
            <a:off x="4204813" y="5414560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3497" name="TextBox 44"/>
          <p:cNvSpPr txBox="1">
            <a:spLocks noChangeArrowheads="1"/>
          </p:cNvSpPr>
          <p:nvPr/>
        </p:nvSpPr>
        <p:spPr bwMode="auto">
          <a:xfrm>
            <a:off x="311150" y="2893101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083696" y="5227518"/>
            <a:ext cx="0" cy="11733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7863" y="4216586"/>
            <a:ext cx="3589337" cy="2111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8" name="TextBox 43"/>
          <p:cNvSpPr txBox="1">
            <a:spLocks noChangeArrowheads="1"/>
          </p:cNvSpPr>
          <p:nvPr/>
        </p:nvSpPr>
        <p:spPr bwMode="auto">
          <a:xfrm>
            <a:off x="4167188" y="6301463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3510" name="TextBox 44"/>
          <p:cNvSpPr txBox="1">
            <a:spLocks noChangeArrowheads="1"/>
          </p:cNvSpPr>
          <p:nvPr/>
        </p:nvSpPr>
        <p:spPr bwMode="auto">
          <a:xfrm>
            <a:off x="109448" y="4529086"/>
            <a:ext cx="521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INK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682518" y="2995495"/>
            <a:ext cx="7937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690455" y="6468945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690455" y="4216586"/>
            <a:ext cx="2853345" cy="2252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42"/>
          <p:cNvSpPr txBox="1">
            <a:spLocks noChangeArrowheads="1"/>
          </p:cNvSpPr>
          <p:nvPr/>
        </p:nvSpPr>
        <p:spPr bwMode="auto">
          <a:xfrm>
            <a:off x="5812817" y="5646223"/>
            <a:ext cx="59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MR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3" name="TextBox 43"/>
          <p:cNvSpPr txBox="1">
            <a:spLocks noChangeArrowheads="1"/>
          </p:cNvSpPr>
          <p:nvPr/>
        </p:nvSpPr>
        <p:spPr bwMode="auto">
          <a:xfrm>
            <a:off x="7223053" y="5755667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D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4315805" y="2919295"/>
            <a:ext cx="303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86" name="TextBox 42"/>
          <p:cNvSpPr txBox="1">
            <a:spLocks noChangeArrowheads="1"/>
          </p:cNvSpPr>
          <p:nvPr/>
        </p:nvSpPr>
        <p:spPr bwMode="auto">
          <a:xfrm>
            <a:off x="7941655" y="5042853"/>
            <a:ext cx="991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MC=AC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4682518" y="4216586"/>
            <a:ext cx="1565882" cy="24793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63502" idx="4"/>
          </p:cNvCxnSpPr>
          <p:nvPr/>
        </p:nvCxnSpPr>
        <p:spPr>
          <a:xfrm flipH="1" flipV="1">
            <a:off x="5943599" y="5227518"/>
            <a:ext cx="1" cy="12094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43"/>
          <p:cNvSpPr txBox="1">
            <a:spLocks noChangeArrowheads="1"/>
          </p:cNvSpPr>
          <p:nvPr/>
        </p:nvSpPr>
        <p:spPr bwMode="auto">
          <a:xfrm>
            <a:off x="8171843" y="6327657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08025" y="5227519"/>
            <a:ext cx="72336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3" name="TextBox 63502"/>
          <p:cNvSpPr txBox="1"/>
          <p:nvPr/>
        </p:nvSpPr>
        <p:spPr>
          <a:xfrm>
            <a:off x="2923371" y="3701534"/>
            <a:ext cx="134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Printer Price</a:t>
            </a:r>
          </a:p>
        </p:txBody>
      </p:sp>
      <p:cxnSp>
        <p:nvCxnSpPr>
          <p:cNvPr id="63505" name="Straight Arrow Connector 63504"/>
          <p:cNvCxnSpPr/>
          <p:nvPr/>
        </p:nvCxnSpPr>
        <p:spPr>
          <a:xfrm>
            <a:off x="3886200" y="3996701"/>
            <a:ext cx="886053" cy="56696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6" name="TextBox 63505"/>
          <p:cNvSpPr txBox="1"/>
          <p:nvPr/>
        </p:nvSpPr>
        <p:spPr>
          <a:xfrm>
            <a:off x="5464238" y="3059668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Low Demander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967458" y="3073277"/>
            <a:ext cx="311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Representative High Demander</a:t>
            </a:r>
          </a:p>
        </p:txBody>
      </p:sp>
      <p:cxnSp>
        <p:nvCxnSpPr>
          <p:cNvPr id="138" name="Straight Arrow Connector 137"/>
          <p:cNvCxnSpPr>
            <a:stCxn id="63503" idx="1"/>
          </p:cNvCxnSpPr>
          <p:nvPr/>
        </p:nvCxnSpPr>
        <p:spPr>
          <a:xfrm flipH="1">
            <a:off x="946462" y="3886200"/>
            <a:ext cx="1976909" cy="7002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Triangle 34"/>
          <p:cNvSpPr/>
          <p:nvPr/>
        </p:nvSpPr>
        <p:spPr>
          <a:xfrm>
            <a:off x="699605" y="4236337"/>
            <a:ext cx="1253145" cy="1010933"/>
          </a:xfrm>
          <a:prstGeom prst="rtTriangle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endCxn id="63502" idx="4"/>
          </p:cNvCxnSpPr>
          <p:nvPr/>
        </p:nvCxnSpPr>
        <p:spPr>
          <a:xfrm>
            <a:off x="708025" y="5227518"/>
            <a:ext cx="523557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2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219200"/>
          </a:xfrm>
        </p:spPr>
        <p:txBody>
          <a:bodyPr/>
          <a:lstStyle/>
          <a:p>
            <a:r>
              <a:rPr lang="en-US" altLang="en-US" dirty="0" smtClean="0"/>
              <a:t>Individual Analysis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/>
          <a:lstStyle/>
          <a:p>
            <a:r>
              <a:rPr lang="en-US" altLang="en-US" sz="2400" dirty="0" smtClean="0"/>
              <a:t>Sometimes you see this as an individual level analysis.</a:t>
            </a:r>
          </a:p>
          <a:p>
            <a:r>
              <a:rPr lang="en-US" altLang="en-US" sz="2400" dirty="0" smtClean="0"/>
              <a:t>Problem here is each consumer must be charged the same “A.”</a:t>
            </a:r>
          </a:p>
          <a:p>
            <a:r>
              <a:rPr lang="en-US" altLang="en-US" sz="2400" dirty="0" smtClean="0"/>
              <a:t>In this case, assumption is MC=AC as a horizontal line.</a:t>
            </a:r>
          </a:p>
          <a:p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11375" y="2811463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97088" y="6259513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06613" y="3535363"/>
            <a:ext cx="4821237" cy="272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3" name="TextBox 44"/>
          <p:cNvSpPr txBox="1">
            <a:spLocks noChangeArrowheads="1"/>
          </p:cNvSpPr>
          <p:nvPr/>
        </p:nvSpPr>
        <p:spPr bwMode="auto">
          <a:xfrm>
            <a:off x="1704975" y="28495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5544" name="TextBox 45"/>
          <p:cNvSpPr txBox="1">
            <a:spLocks noChangeArrowheads="1"/>
          </p:cNvSpPr>
          <p:nvPr/>
        </p:nvSpPr>
        <p:spPr bwMode="auto">
          <a:xfrm>
            <a:off x="7994650" y="6259513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5545" name="TextBox 46"/>
          <p:cNvSpPr txBox="1">
            <a:spLocks noChangeArrowheads="1"/>
          </p:cNvSpPr>
          <p:nvPr/>
        </p:nvSpPr>
        <p:spPr bwMode="auto">
          <a:xfrm>
            <a:off x="5181600" y="6319838"/>
            <a:ext cx="42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117725" y="5365750"/>
            <a:ext cx="5202238" cy="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43775" y="5180013"/>
            <a:ext cx="8747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MC=AC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5365750"/>
            <a:ext cx="0" cy="8937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Triangle 21"/>
          <p:cNvSpPr/>
          <p:nvPr/>
        </p:nvSpPr>
        <p:spPr>
          <a:xfrm>
            <a:off x="2117725" y="3535363"/>
            <a:ext cx="3216275" cy="1830387"/>
          </a:xfrm>
          <a:prstGeom prst="rtTriangle">
            <a:avLst/>
          </a:prstGeom>
          <a:solidFill>
            <a:srgbClr val="00B0F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491038"/>
            <a:ext cx="317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95438" y="5180013"/>
            <a:ext cx="4143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P</a:t>
            </a:r>
            <a:r>
              <a:rPr lang="en-US" baseline="-25000" dirty="0"/>
              <a:t>C</a:t>
            </a:r>
            <a:endParaRPr lang="en-US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06613" y="5365750"/>
            <a:ext cx="3227387" cy="893763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5627688"/>
            <a:ext cx="3095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en-US" dirty="0" smtClean="0"/>
              <a:t>Consumer Analysis: Golf Club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/>
          <a:lstStyle/>
          <a:p>
            <a:r>
              <a:rPr lang="en-US" altLang="en-US" sz="2400" smtClean="0"/>
              <a:t>Demand for a round of golf: “A” is the cost of joining the club,  P</a:t>
            </a:r>
            <a:r>
              <a:rPr lang="en-US" altLang="en-US" sz="2400" baseline="-25000" smtClean="0"/>
              <a:t>g</a:t>
            </a:r>
            <a:r>
              <a:rPr lang="en-US" altLang="en-US" sz="2400" smtClean="0"/>
              <a:t> is the price of a round.</a:t>
            </a:r>
          </a:p>
          <a:p>
            <a:r>
              <a:rPr lang="en-US" altLang="en-US" sz="2400" smtClean="0"/>
              <a:t>“B” is revenue from each round.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11375" y="2811463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97088" y="6259513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06613" y="3535363"/>
            <a:ext cx="4821237" cy="272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67" name="TextBox 44"/>
          <p:cNvSpPr txBox="1">
            <a:spLocks noChangeArrowheads="1"/>
          </p:cNvSpPr>
          <p:nvPr/>
        </p:nvSpPr>
        <p:spPr bwMode="auto">
          <a:xfrm>
            <a:off x="1704975" y="28495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6568" name="TextBox 45"/>
          <p:cNvSpPr txBox="1">
            <a:spLocks noChangeArrowheads="1"/>
          </p:cNvSpPr>
          <p:nvPr/>
        </p:nvSpPr>
        <p:spPr bwMode="auto">
          <a:xfrm>
            <a:off x="7994650" y="6259513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6569" name="TextBox 46"/>
          <p:cNvSpPr txBox="1">
            <a:spLocks noChangeArrowheads="1"/>
          </p:cNvSpPr>
          <p:nvPr/>
        </p:nvSpPr>
        <p:spPr bwMode="auto">
          <a:xfrm>
            <a:off x="5181600" y="6319838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g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117725" y="5365750"/>
            <a:ext cx="5202238" cy="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43775" y="5180013"/>
            <a:ext cx="8747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MC=AC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5365750"/>
            <a:ext cx="0" cy="89376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Triangle 21"/>
          <p:cNvSpPr/>
          <p:nvPr/>
        </p:nvSpPr>
        <p:spPr>
          <a:xfrm>
            <a:off x="2117725" y="3535363"/>
            <a:ext cx="3216275" cy="1830387"/>
          </a:xfrm>
          <a:prstGeom prst="rtTriangle">
            <a:avLst/>
          </a:prstGeom>
          <a:solidFill>
            <a:srgbClr val="00B0F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491038"/>
            <a:ext cx="317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5438" y="5180013"/>
            <a:ext cx="3889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j-lt"/>
              </a:rPr>
              <a:t>P</a:t>
            </a:r>
            <a:r>
              <a:rPr lang="en-US" baseline="-25000" dirty="0" err="1"/>
              <a:t>g</a:t>
            </a:r>
            <a:endParaRPr lang="en-US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06613" y="5365750"/>
            <a:ext cx="3227387" cy="893763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5627688"/>
            <a:ext cx="3095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Two-Part Tariff with Entry Fee Only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altLang="en-US" dirty="0" smtClean="0"/>
              <a:t>Here we assume there are two types of consumers. High demanders and Low demanders</a:t>
            </a:r>
          </a:p>
          <a:p>
            <a:r>
              <a:rPr lang="en-US" altLang="en-US" dirty="0" smtClean="0"/>
              <a:t>Two different quantity or quality packages can be offered.</a:t>
            </a:r>
          </a:p>
          <a:p>
            <a:r>
              <a:rPr lang="en-US" altLang="en-US" dirty="0" smtClean="0"/>
              <a:t>Two-part tariff, but while the entry fee &gt; 0, the unit fee is zero.</a:t>
            </a:r>
          </a:p>
          <a:p>
            <a:r>
              <a:rPr lang="en-US" altLang="en-US" dirty="0" smtClean="0"/>
              <a:t>Demanders self select whether they are willing to pay more or 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2174875" y="3948113"/>
            <a:ext cx="2530475" cy="2286000"/>
          </a:xfrm>
          <a:custGeom>
            <a:avLst/>
            <a:gdLst>
              <a:gd name="connsiteX0" fmla="*/ 0 w 2531327"/>
              <a:gd name="connsiteY0" fmla="*/ 0 h 2286000"/>
              <a:gd name="connsiteX1" fmla="*/ 11151 w 2531327"/>
              <a:gd name="connsiteY1" fmla="*/ 334536 h 2286000"/>
              <a:gd name="connsiteX2" fmla="*/ 2531327 w 2531327"/>
              <a:gd name="connsiteY2" fmla="*/ 2286000 h 2286000"/>
              <a:gd name="connsiteX3" fmla="*/ 2509024 w 2531327"/>
              <a:gd name="connsiteY3" fmla="*/ 1103970 h 2286000"/>
              <a:gd name="connsiteX4" fmla="*/ 0 w 2531327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27" h="2286000">
                <a:moveTo>
                  <a:pt x="0" y="0"/>
                </a:moveTo>
                <a:lnTo>
                  <a:pt x="11151" y="334536"/>
                </a:lnTo>
                <a:lnTo>
                  <a:pt x="2531327" y="2286000"/>
                </a:lnTo>
                <a:lnTo>
                  <a:pt x="2509024" y="1103970"/>
                </a:lnTo>
                <a:lnTo>
                  <a:pt x="0" y="0"/>
                </a:lnTo>
                <a:close/>
              </a:path>
            </a:pathLst>
          </a:custGeom>
          <a:solidFill>
            <a:srgbClr val="0D2A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z="2400" dirty="0" smtClean="0"/>
              <a:t>Assume MC = 0</a:t>
            </a:r>
          </a:p>
          <a:p>
            <a:r>
              <a:rPr lang="en-US" altLang="en-US" sz="2400" dirty="0" smtClean="0"/>
              <a:t>Plan L: Charge a price = size of area A for Q</a:t>
            </a:r>
            <a:r>
              <a:rPr lang="en-US" altLang="en-US" sz="2400" baseline="-25000" dirty="0" smtClean="0"/>
              <a:t>1</a:t>
            </a:r>
          </a:p>
          <a:p>
            <a:r>
              <a:rPr lang="en-US" altLang="en-US" sz="2400" dirty="0" smtClean="0"/>
              <a:t>Plan H: Charge a price = size of A+B+C for Q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</a:p>
        </p:txBody>
      </p:sp>
      <p:sp>
        <p:nvSpPr>
          <p:cNvPr id="35" name="Right Triangle 34"/>
          <p:cNvSpPr/>
          <p:nvPr/>
        </p:nvSpPr>
        <p:spPr>
          <a:xfrm>
            <a:off x="4683125" y="5073650"/>
            <a:ext cx="2784475" cy="1190625"/>
          </a:xfrm>
          <a:prstGeom prst="rtTriangl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ight Triangle 33"/>
          <p:cNvSpPr/>
          <p:nvPr/>
        </p:nvSpPr>
        <p:spPr>
          <a:xfrm>
            <a:off x="2166938" y="4267200"/>
            <a:ext cx="2517775" cy="1997075"/>
          </a:xfrm>
          <a:prstGeom prst="rtTriangl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14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altLang="en-US" dirty="0" smtClean="0"/>
              <a:t>Phone Plans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66938" y="2801938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73288" y="6275388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TextBox 43"/>
          <p:cNvSpPr txBox="1">
            <a:spLocks noChangeArrowheads="1"/>
          </p:cNvSpPr>
          <p:nvPr/>
        </p:nvSpPr>
        <p:spPr bwMode="auto">
          <a:xfrm>
            <a:off x="5800725" y="41830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H</a:t>
            </a:r>
          </a:p>
        </p:txBody>
      </p:sp>
      <p:sp>
        <p:nvSpPr>
          <p:cNvPr id="68618" name="TextBox 44"/>
          <p:cNvSpPr txBox="1">
            <a:spLocks noChangeArrowheads="1"/>
          </p:cNvSpPr>
          <p:nvPr/>
        </p:nvSpPr>
        <p:spPr bwMode="auto">
          <a:xfrm>
            <a:off x="1781175" y="2865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8619" name="TextBox 45"/>
          <p:cNvSpPr txBox="1">
            <a:spLocks noChangeArrowheads="1"/>
          </p:cNvSpPr>
          <p:nvPr/>
        </p:nvSpPr>
        <p:spPr bwMode="auto">
          <a:xfrm>
            <a:off x="8070850" y="6275388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8620" name="TextBox 46"/>
          <p:cNvSpPr txBox="1">
            <a:spLocks noChangeArrowheads="1"/>
          </p:cNvSpPr>
          <p:nvPr/>
        </p:nvSpPr>
        <p:spPr bwMode="auto">
          <a:xfrm>
            <a:off x="4418013" y="6316663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84713" y="5030788"/>
            <a:ext cx="0" cy="123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66938" y="4267200"/>
            <a:ext cx="2551112" cy="199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3" name="TextBox 43"/>
          <p:cNvSpPr txBox="1">
            <a:spLocks noChangeArrowheads="1"/>
          </p:cNvSpPr>
          <p:nvPr/>
        </p:nvSpPr>
        <p:spPr bwMode="auto">
          <a:xfrm>
            <a:off x="1389063" y="5045075"/>
            <a:ext cx="39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43400" y="4516438"/>
            <a:ext cx="1516063" cy="3349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5" name="TextBox 46"/>
          <p:cNvSpPr txBox="1">
            <a:spLocks noChangeArrowheads="1"/>
          </p:cNvSpPr>
          <p:nvPr/>
        </p:nvSpPr>
        <p:spPr bwMode="auto">
          <a:xfrm>
            <a:off x="7292975" y="6291263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78100" y="5484813"/>
            <a:ext cx="317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41600" y="4286250"/>
            <a:ext cx="309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750" y="5641975"/>
            <a:ext cx="319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9163" y="3962400"/>
            <a:ext cx="5278437" cy="2301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81175" y="4851400"/>
            <a:ext cx="1014413" cy="3794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Revenue: Price Setter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MR, think of </a:t>
            </a:r>
            <a:r>
              <a:rPr lang="en-US" altLang="en-US" dirty="0" err="1" smtClean="0"/>
              <a:t>dq</a:t>
            </a:r>
            <a:r>
              <a:rPr lang="en-US" altLang="en-US" dirty="0" smtClean="0"/>
              <a:t> = 1.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9175" y="190500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9175" y="3810000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1908175" y="1981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P</a:t>
            </a:r>
          </a:p>
        </p:txBody>
      </p:sp>
      <p:sp>
        <p:nvSpPr>
          <p:cNvPr id="2057" name="TextBox 13"/>
          <p:cNvSpPr txBox="1">
            <a:spLocks noChangeArrowheads="1"/>
          </p:cNvSpPr>
          <p:nvPr/>
        </p:nvSpPr>
        <p:spPr bwMode="auto">
          <a:xfrm>
            <a:off x="6937375" y="38862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Q</a:t>
            </a:r>
          </a:p>
        </p:txBody>
      </p:sp>
      <p:sp>
        <p:nvSpPr>
          <p:cNvPr id="2058" name="TextBox 37"/>
          <p:cNvSpPr txBox="1">
            <a:spLocks noChangeArrowheads="1"/>
          </p:cNvSpPr>
          <p:nvPr/>
        </p:nvSpPr>
        <p:spPr bwMode="auto">
          <a:xfrm>
            <a:off x="6602144" y="2638425"/>
            <a:ext cx="180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+mj-lt"/>
              </a:rPr>
              <a:t>D: P = P(Q); P=AR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289175" y="1981200"/>
            <a:ext cx="4264025" cy="18145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9175" y="1981200"/>
            <a:ext cx="2940050" cy="25146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33"/>
          <p:cNvSpPr txBox="1">
            <a:spLocks noChangeArrowheads="1"/>
          </p:cNvSpPr>
          <p:nvPr/>
        </p:nvSpPr>
        <p:spPr bwMode="auto">
          <a:xfrm>
            <a:off x="4956175" y="3962400"/>
            <a:ext cx="50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MR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858413"/>
              </p:ext>
            </p:extLst>
          </p:nvPr>
        </p:nvGraphicFramePr>
        <p:xfrm>
          <a:off x="4021138" y="4819650"/>
          <a:ext cx="1905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1905000" imgH="749300" progId="Equation.DSMT4">
                  <p:embed/>
                </p:oleObj>
              </mc:Choice>
              <mc:Fallback>
                <p:oleObj name="Equation" r:id="rId3" imgW="1905000" imgH="7493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4819650"/>
                        <a:ext cx="19050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9175" y="2459038"/>
            <a:ext cx="1143000" cy="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74888" y="2684463"/>
            <a:ext cx="1711325" cy="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32175" y="2444750"/>
            <a:ext cx="0" cy="136525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86213" y="2684463"/>
            <a:ext cx="0" cy="1160462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65338" y="2444750"/>
            <a:ext cx="0" cy="2397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80580"/>
              </p:ext>
            </p:extLst>
          </p:nvPr>
        </p:nvGraphicFramePr>
        <p:xfrm>
          <a:off x="1685925" y="2362200"/>
          <a:ext cx="280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457200" imgH="749300" progId="Equation.DSMT4">
                  <p:embed/>
                </p:oleObj>
              </mc:Choice>
              <mc:Fallback>
                <p:oleObj name="Equation" r:id="rId5" imgW="457200" imgH="7493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2362200"/>
                        <a:ext cx="2809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eft Brace 20"/>
          <p:cNvSpPr/>
          <p:nvPr/>
        </p:nvSpPr>
        <p:spPr>
          <a:xfrm rot="16200000">
            <a:off x="2631281" y="3493294"/>
            <a:ext cx="427038" cy="1111250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8" name="TextBox 22"/>
          <p:cNvSpPr txBox="1">
            <a:spLocks noChangeArrowheads="1"/>
          </p:cNvSpPr>
          <p:nvPr/>
        </p:nvSpPr>
        <p:spPr bwMode="auto">
          <a:xfrm>
            <a:off x="2705100" y="4243388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</a:p>
        </p:txBody>
      </p:sp>
      <p:sp>
        <p:nvSpPr>
          <p:cNvPr id="39" name="Left Brace 38"/>
          <p:cNvSpPr/>
          <p:nvPr/>
        </p:nvSpPr>
        <p:spPr>
          <a:xfrm rot="16200000">
            <a:off x="3517106" y="3758407"/>
            <a:ext cx="396875" cy="585788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0" name="TextBox 39"/>
          <p:cNvSpPr txBox="1">
            <a:spLocks noChangeArrowheads="1"/>
          </p:cNvSpPr>
          <p:nvPr/>
        </p:nvSpPr>
        <p:spPr bwMode="auto">
          <a:xfrm>
            <a:off x="3543300" y="4270375"/>
            <a:ext cx="461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dQ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1847850" y="2684463"/>
            <a:ext cx="427038" cy="1111250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2" name="TextBox 24"/>
          <p:cNvSpPr txBox="1">
            <a:spLocks noChangeArrowheads="1"/>
          </p:cNvSpPr>
          <p:nvPr/>
        </p:nvSpPr>
        <p:spPr bwMode="auto">
          <a:xfrm>
            <a:off x="1476375" y="3054350"/>
            <a:ext cx="303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422650" y="3919538"/>
            <a:ext cx="585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Straight Connector 14338"/>
          <p:cNvCxnSpPr/>
          <p:nvPr/>
        </p:nvCxnSpPr>
        <p:spPr>
          <a:xfrm flipV="1">
            <a:off x="4432300" y="2900363"/>
            <a:ext cx="0" cy="90646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/>
        </p:nvSpPr>
        <p:spPr>
          <a:xfrm>
            <a:off x="2166938" y="4267200"/>
            <a:ext cx="2517775" cy="1997075"/>
          </a:xfrm>
          <a:prstGeom prst="rtTriangl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174875" y="3948113"/>
            <a:ext cx="2530475" cy="2286000"/>
          </a:xfrm>
          <a:custGeom>
            <a:avLst/>
            <a:gdLst>
              <a:gd name="connsiteX0" fmla="*/ 0 w 2531327"/>
              <a:gd name="connsiteY0" fmla="*/ 0 h 2286000"/>
              <a:gd name="connsiteX1" fmla="*/ 11151 w 2531327"/>
              <a:gd name="connsiteY1" fmla="*/ 334536 h 2286000"/>
              <a:gd name="connsiteX2" fmla="*/ 2531327 w 2531327"/>
              <a:gd name="connsiteY2" fmla="*/ 2286000 h 2286000"/>
              <a:gd name="connsiteX3" fmla="*/ 2509024 w 2531327"/>
              <a:gd name="connsiteY3" fmla="*/ 1103970 h 2286000"/>
              <a:gd name="connsiteX4" fmla="*/ 0 w 2531327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27" h="2286000">
                <a:moveTo>
                  <a:pt x="0" y="0"/>
                </a:moveTo>
                <a:lnTo>
                  <a:pt x="11151" y="334536"/>
                </a:lnTo>
                <a:lnTo>
                  <a:pt x="2531327" y="2286000"/>
                </a:lnTo>
                <a:lnTo>
                  <a:pt x="2509024" y="1103970"/>
                </a:lnTo>
                <a:lnTo>
                  <a:pt x="0" y="0"/>
                </a:lnTo>
                <a:close/>
              </a:path>
            </a:pathLst>
          </a:custGeom>
          <a:solidFill>
            <a:srgbClr val="0D2A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63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z="2400" dirty="0" smtClean="0"/>
              <a:t>But the high demanders would choose Plan L, get Q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minutes and gain CS = B.</a:t>
            </a:r>
          </a:p>
          <a:p>
            <a:r>
              <a:rPr lang="en-US" altLang="en-US" sz="2400" dirty="0" smtClean="0"/>
              <a:t>So it would seem that max charge for Play H is A + C.</a:t>
            </a:r>
          </a:p>
          <a:p>
            <a:r>
              <a:rPr lang="en-US" altLang="en-US" sz="2400" dirty="0" smtClean="0"/>
              <a:t>High demanders pay A + C, and get CS = B.</a:t>
            </a:r>
          </a:p>
        </p:txBody>
      </p:sp>
      <p:sp>
        <p:nvSpPr>
          <p:cNvPr id="6963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altLang="en-US" dirty="0" smtClean="0"/>
              <a:t>Phone Plans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66938" y="2801938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73288" y="6275388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1" name="TextBox 43"/>
          <p:cNvSpPr txBox="1">
            <a:spLocks noChangeArrowheads="1"/>
          </p:cNvSpPr>
          <p:nvPr/>
        </p:nvSpPr>
        <p:spPr bwMode="auto">
          <a:xfrm>
            <a:off x="5800725" y="41830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H</a:t>
            </a:r>
          </a:p>
        </p:txBody>
      </p:sp>
      <p:sp>
        <p:nvSpPr>
          <p:cNvPr id="69642" name="TextBox 44"/>
          <p:cNvSpPr txBox="1">
            <a:spLocks noChangeArrowheads="1"/>
          </p:cNvSpPr>
          <p:nvPr/>
        </p:nvSpPr>
        <p:spPr bwMode="auto">
          <a:xfrm>
            <a:off x="1781175" y="2865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9643" name="TextBox 45"/>
          <p:cNvSpPr txBox="1">
            <a:spLocks noChangeArrowheads="1"/>
          </p:cNvSpPr>
          <p:nvPr/>
        </p:nvSpPr>
        <p:spPr bwMode="auto">
          <a:xfrm>
            <a:off x="8070850" y="6275388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9644" name="TextBox 46"/>
          <p:cNvSpPr txBox="1">
            <a:spLocks noChangeArrowheads="1"/>
          </p:cNvSpPr>
          <p:nvPr/>
        </p:nvSpPr>
        <p:spPr bwMode="auto">
          <a:xfrm>
            <a:off x="4418013" y="6316663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84713" y="5030788"/>
            <a:ext cx="0" cy="123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6" name="TextBox 43"/>
          <p:cNvSpPr txBox="1">
            <a:spLocks noChangeArrowheads="1"/>
          </p:cNvSpPr>
          <p:nvPr/>
        </p:nvSpPr>
        <p:spPr bwMode="auto">
          <a:xfrm>
            <a:off x="1389063" y="5045075"/>
            <a:ext cx="39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43400" y="4516438"/>
            <a:ext cx="1516063" cy="3349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8" name="TextBox 46"/>
          <p:cNvSpPr txBox="1">
            <a:spLocks noChangeArrowheads="1"/>
          </p:cNvSpPr>
          <p:nvPr/>
        </p:nvSpPr>
        <p:spPr bwMode="auto">
          <a:xfrm>
            <a:off x="7292975" y="6291263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750" y="5641975"/>
            <a:ext cx="319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9163" y="3962400"/>
            <a:ext cx="5278437" cy="2301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66938" y="4267200"/>
            <a:ext cx="2551112" cy="199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78100" y="5484813"/>
            <a:ext cx="317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41600" y="4286250"/>
            <a:ext cx="309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781175" y="4851400"/>
            <a:ext cx="1014413" cy="3794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>
            <a:off x="4683125" y="5073650"/>
            <a:ext cx="2784475" cy="1190625"/>
          </a:xfrm>
          <a:prstGeom prst="rtTriangl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Triangle 35"/>
          <p:cNvSpPr/>
          <p:nvPr/>
        </p:nvSpPr>
        <p:spPr>
          <a:xfrm>
            <a:off x="2166938" y="4267200"/>
            <a:ext cx="2517775" cy="1997075"/>
          </a:xfrm>
          <a:prstGeom prst="rtTriangl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174875" y="3948113"/>
            <a:ext cx="2530475" cy="2286000"/>
          </a:xfrm>
          <a:custGeom>
            <a:avLst/>
            <a:gdLst>
              <a:gd name="connsiteX0" fmla="*/ 0 w 2531327"/>
              <a:gd name="connsiteY0" fmla="*/ 0 h 2286000"/>
              <a:gd name="connsiteX1" fmla="*/ 11151 w 2531327"/>
              <a:gd name="connsiteY1" fmla="*/ 334536 h 2286000"/>
              <a:gd name="connsiteX2" fmla="*/ 2531327 w 2531327"/>
              <a:gd name="connsiteY2" fmla="*/ 2286000 h 2286000"/>
              <a:gd name="connsiteX3" fmla="*/ 2509024 w 2531327"/>
              <a:gd name="connsiteY3" fmla="*/ 1103970 h 2286000"/>
              <a:gd name="connsiteX4" fmla="*/ 0 w 2531327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27" h="2286000">
                <a:moveTo>
                  <a:pt x="0" y="0"/>
                </a:moveTo>
                <a:lnTo>
                  <a:pt x="11151" y="334536"/>
                </a:lnTo>
                <a:lnTo>
                  <a:pt x="2531327" y="2286000"/>
                </a:lnTo>
                <a:lnTo>
                  <a:pt x="2509024" y="1103970"/>
                </a:lnTo>
                <a:lnTo>
                  <a:pt x="0" y="0"/>
                </a:lnTo>
                <a:close/>
              </a:path>
            </a:pathLst>
          </a:custGeom>
          <a:solidFill>
            <a:srgbClr val="0D2A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660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/>
          <a:lstStyle/>
          <a:p>
            <a:r>
              <a:rPr lang="en-US" altLang="en-US" sz="2400" smtClean="0"/>
              <a:t>Even better, don’t offer Q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as an option.</a:t>
            </a:r>
          </a:p>
          <a:p>
            <a:r>
              <a:rPr lang="en-US" altLang="en-US" sz="2400" smtClean="0"/>
              <a:t>Plan L: Q’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minutes for a price of A.</a:t>
            </a:r>
          </a:p>
          <a:p>
            <a:r>
              <a:rPr lang="en-US" altLang="en-US" sz="2400" smtClean="0"/>
              <a:t>Plan H: Q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minutes for a price of A + A’ + C + C’.</a:t>
            </a:r>
          </a:p>
          <a:p>
            <a:r>
              <a:rPr lang="en-US" altLang="en-US" sz="2400" smtClean="0"/>
              <a:t>High demanders still choose Plan H, get CS = B (which is now smaller)</a:t>
            </a:r>
          </a:p>
        </p:txBody>
      </p:sp>
      <p:sp>
        <p:nvSpPr>
          <p:cNvPr id="35" name="Right Triangle 34"/>
          <p:cNvSpPr/>
          <p:nvPr/>
        </p:nvSpPr>
        <p:spPr>
          <a:xfrm>
            <a:off x="4683125" y="5073650"/>
            <a:ext cx="2784475" cy="1190625"/>
          </a:xfrm>
          <a:prstGeom prst="rtTriangl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66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altLang="en-US" dirty="0" smtClean="0"/>
              <a:t>Phone Plans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66938" y="2801938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73288" y="6275388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5" name="TextBox 43"/>
          <p:cNvSpPr txBox="1">
            <a:spLocks noChangeArrowheads="1"/>
          </p:cNvSpPr>
          <p:nvPr/>
        </p:nvSpPr>
        <p:spPr bwMode="auto">
          <a:xfrm>
            <a:off x="5800725" y="41830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H</a:t>
            </a:r>
          </a:p>
        </p:txBody>
      </p:sp>
      <p:sp>
        <p:nvSpPr>
          <p:cNvPr id="70666" name="TextBox 44"/>
          <p:cNvSpPr txBox="1">
            <a:spLocks noChangeArrowheads="1"/>
          </p:cNvSpPr>
          <p:nvPr/>
        </p:nvSpPr>
        <p:spPr bwMode="auto">
          <a:xfrm>
            <a:off x="1781175" y="2865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70667" name="TextBox 45"/>
          <p:cNvSpPr txBox="1">
            <a:spLocks noChangeArrowheads="1"/>
          </p:cNvSpPr>
          <p:nvPr/>
        </p:nvSpPr>
        <p:spPr bwMode="auto">
          <a:xfrm>
            <a:off x="8070850" y="6275388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70668" name="TextBox 46"/>
          <p:cNvSpPr txBox="1">
            <a:spLocks noChangeArrowheads="1"/>
          </p:cNvSpPr>
          <p:nvPr/>
        </p:nvSpPr>
        <p:spPr bwMode="auto">
          <a:xfrm>
            <a:off x="4418013" y="6316663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84713" y="5030788"/>
            <a:ext cx="0" cy="123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0" name="TextBox 43"/>
          <p:cNvSpPr txBox="1">
            <a:spLocks noChangeArrowheads="1"/>
          </p:cNvSpPr>
          <p:nvPr/>
        </p:nvSpPr>
        <p:spPr bwMode="auto">
          <a:xfrm>
            <a:off x="1389063" y="5045075"/>
            <a:ext cx="39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43400" y="4516438"/>
            <a:ext cx="1516063" cy="3349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2" name="TextBox 46"/>
          <p:cNvSpPr txBox="1">
            <a:spLocks noChangeArrowheads="1"/>
          </p:cNvSpPr>
          <p:nvPr/>
        </p:nvSpPr>
        <p:spPr bwMode="auto">
          <a:xfrm>
            <a:off x="7292975" y="6291263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750" y="5641975"/>
            <a:ext cx="319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9163" y="3962400"/>
            <a:ext cx="5278437" cy="2301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33913" y="3068638"/>
            <a:ext cx="34369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Profit gains C</a:t>
            </a:r>
            <a:r>
              <a:rPr lang="en-US" sz="2400" dirty="0">
                <a:latin typeface="+mj-lt"/>
              </a:rPr>
              <a:t>’ </a:t>
            </a:r>
            <a:r>
              <a:rPr lang="en-US" sz="2400" dirty="0" smtClean="0">
                <a:latin typeface="+mj-lt"/>
              </a:rPr>
              <a:t>and loses A</a:t>
            </a:r>
            <a:r>
              <a:rPr lang="en-US" sz="2400" dirty="0">
                <a:latin typeface="+mj-lt"/>
              </a:rPr>
              <a:t>’</a:t>
            </a:r>
          </a:p>
        </p:txBody>
      </p:sp>
      <p:sp>
        <p:nvSpPr>
          <p:cNvPr id="70676" name="TextBox 46"/>
          <p:cNvSpPr txBox="1">
            <a:spLocks noChangeArrowheads="1"/>
          </p:cNvSpPr>
          <p:nvPr/>
        </p:nvSpPr>
        <p:spPr bwMode="auto">
          <a:xfrm>
            <a:off x="3676650" y="6318250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Q’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26" name="Right Triangle 25"/>
          <p:cNvSpPr/>
          <p:nvPr/>
        </p:nvSpPr>
        <p:spPr>
          <a:xfrm>
            <a:off x="3886200" y="5641975"/>
            <a:ext cx="831850" cy="622300"/>
          </a:xfrm>
          <a:prstGeom prst="rtTriangle">
            <a:avLst/>
          </a:prstGeom>
          <a:solidFill>
            <a:srgbClr val="0070C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32238" y="5905500"/>
            <a:ext cx="368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A’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9400" y="5135563"/>
            <a:ext cx="376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C’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3886200" y="4703763"/>
            <a:ext cx="0" cy="15605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6938" y="4267200"/>
            <a:ext cx="2551112" cy="199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78100" y="5484813"/>
            <a:ext cx="317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41600" y="4286250"/>
            <a:ext cx="309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15" name="Freeform 14"/>
          <p:cNvSpPr/>
          <p:nvPr/>
        </p:nvSpPr>
        <p:spPr>
          <a:xfrm>
            <a:off x="3892550" y="4705350"/>
            <a:ext cx="812800" cy="1562100"/>
          </a:xfrm>
          <a:custGeom>
            <a:avLst/>
            <a:gdLst>
              <a:gd name="connsiteX0" fmla="*/ 0 w 814039"/>
              <a:gd name="connsiteY0" fmla="*/ 0 h 1561170"/>
              <a:gd name="connsiteX1" fmla="*/ 0 w 814039"/>
              <a:gd name="connsiteY1" fmla="*/ 903248 h 1561170"/>
              <a:gd name="connsiteX2" fmla="*/ 814039 w 814039"/>
              <a:gd name="connsiteY2" fmla="*/ 1561170 h 1561170"/>
              <a:gd name="connsiteX3" fmla="*/ 791736 w 814039"/>
              <a:gd name="connsiteY3" fmla="*/ 356839 h 1561170"/>
              <a:gd name="connsiteX4" fmla="*/ 0 w 814039"/>
              <a:gd name="connsiteY4" fmla="*/ 0 h 156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039" h="1561170">
                <a:moveTo>
                  <a:pt x="0" y="0"/>
                </a:moveTo>
                <a:lnTo>
                  <a:pt x="0" y="903248"/>
                </a:lnTo>
                <a:lnTo>
                  <a:pt x="814039" y="1561170"/>
                </a:lnTo>
                <a:lnTo>
                  <a:pt x="791736" y="356839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1781175" y="4851400"/>
            <a:ext cx="1014413" cy="3794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Triangle 35"/>
          <p:cNvSpPr/>
          <p:nvPr/>
        </p:nvSpPr>
        <p:spPr>
          <a:xfrm>
            <a:off x="2166938" y="4267200"/>
            <a:ext cx="2517775" cy="1997075"/>
          </a:xfrm>
          <a:prstGeom prst="rtTriangl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79825" y="4616450"/>
            <a:ext cx="1014413" cy="1628775"/>
          </a:xfrm>
          <a:custGeom>
            <a:avLst/>
            <a:gdLst>
              <a:gd name="connsiteX0" fmla="*/ 0 w 1014761"/>
              <a:gd name="connsiteY0" fmla="*/ 0 h 1628078"/>
              <a:gd name="connsiteX1" fmla="*/ 0 w 1014761"/>
              <a:gd name="connsiteY1" fmla="*/ 847493 h 1628078"/>
              <a:gd name="connsiteX2" fmla="*/ 1014761 w 1014761"/>
              <a:gd name="connsiteY2" fmla="*/ 1628078 h 1628078"/>
              <a:gd name="connsiteX3" fmla="*/ 1003610 w 1014761"/>
              <a:gd name="connsiteY3" fmla="*/ 423746 h 1628078"/>
              <a:gd name="connsiteX4" fmla="*/ 0 w 1014761"/>
              <a:gd name="connsiteY4" fmla="*/ 0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761" h="1628078">
                <a:moveTo>
                  <a:pt x="0" y="0"/>
                </a:moveTo>
                <a:lnTo>
                  <a:pt x="0" y="847493"/>
                </a:lnTo>
                <a:lnTo>
                  <a:pt x="1014761" y="1628078"/>
                </a:lnTo>
                <a:lnTo>
                  <a:pt x="1003610" y="423746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ight Triangle 45"/>
          <p:cNvSpPr/>
          <p:nvPr/>
        </p:nvSpPr>
        <p:spPr>
          <a:xfrm>
            <a:off x="3676650" y="5414963"/>
            <a:ext cx="1041400" cy="849312"/>
          </a:xfrm>
          <a:prstGeom prst="rtTriangle">
            <a:avLst/>
          </a:prstGeom>
          <a:solidFill>
            <a:srgbClr val="0070C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2174875" y="3948113"/>
            <a:ext cx="2530475" cy="2286000"/>
          </a:xfrm>
          <a:custGeom>
            <a:avLst/>
            <a:gdLst>
              <a:gd name="connsiteX0" fmla="*/ 0 w 2531327"/>
              <a:gd name="connsiteY0" fmla="*/ 0 h 2286000"/>
              <a:gd name="connsiteX1" fmla="*/ 11151 w 2531327"/>
              <a:gd name="connsiteY1" fmla="*/ 334536 h 2286000"/>
              <a:gd name="connsiteX2" fmla="*/ 2531327 w 2531327"/>
              <a:gd name="connsiteY2" fmla="*/ 2286000 h 2286000"/>
              <a:gd name="connsiteX3" fmla="*/ 2509024 w 2531327"/>
              <a:gd name="connsiteY3" fmla="*/ 1103970 h 2286000"/>
              <a:gd name="connsiteX4" fmla="*/ 0 w 2531327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27" h="2286000">
                <a:moveTo>
                  <a:pt x="0" y="0"/>
                </a:moveTo>
                <a:lnTo>
                  <a:pt x="11151" y="334536"/>
                </a:lnTo>
                <a:lnTo>
                  <a:pt x="2531327" y="2286000"/>
                </a:lnTo>
                <a:lnTo>
                  <a:pt x="2509024" y="1103970"/>
                </a:lnTo>
                <a:lnTo>
                  <a:pt x="0" y="0"/>
                </a:lnTo>
                <a:close/>
              </a:path>
            </a:pathLst>
          </a:custGeom>
          <a:solidFill>
            <a:srgbClr val="0D2A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710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2743200"/>
          </a:xfrm>
        </p:spPr>
        <p:txBody>
          <a:bodyPr/>
          <a:lstStyle/>
          <a:p>
            <a:r>
              <a:rPr lang="en-US" altLang="en-US" sz="2400" smtClean="0"/>
              <a:t>Profit Max: Q*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stops moving leftward when </a:t>
            </a:r>
            <a:r>
              <a:rPr lang="el-GR" altLang="en-US" sz="2400" smtClean="0"/>
              <a:t>Δ</a:t>
            </a:r>
            <a:r>
              <a:rPr lang="en-US" altLang="en-US" sz="2400" smtClean="0"/>
              <a:t>A’ = </a:t>
            </a:r>
            <a:r>
              <a:rPr lang="el-GR" altLang="en-US" sz="2400" smtClean="0"/>
              <a:t>Δ</a:t>
            </a:r>
            <a:r>
              <a:rPr lang="en-US" altLang="en-US" sz="2400" smtClean="0"/>
              <a:t>C’</a:t>
            </a:r>
          </a:p>
          <a:p>
            <a:r>
              <a:rPr lang="en-US" altLang="en-US" sz="2400" smtClean="0"/>
              <a:t>Plan L: Q*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minutes for a price of A.</a:t>
            </a:r>
          </a:p>
          <a:p>
            <a:r>
              <a:rPr lang="en-US" altLang="en-US" sz="2400" smtClean="0"/>
              <a:t>Plan H: Q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minutes for a price of A + A’ + C + C’.</a:t>
            </a:r>
          </a:p>
          <a:p>
            <a:r>
              <a:rPr lang="en-US" altLang="en-US" sz="2400" smtClean="0"/>
              <a:t>Low demanders get no surplus, high demanders get CS = B</a:t>
            </a:r>
          </a:p>
          <a:p>
            <a:endParaRPr lang="en-US" altLang="en-US" sz="2400" smtClean="0"/>
          </a:p>
        </p:txBody>
      </p:sp>
      <p:sp>
        <p:nvSpPr>
          <p:cNvPr id="35" name="Right Triangle 34"/>
          <p:cNvSpPr/>
          <p:nvPr/>
        </p:nvSpPr>
        <p:spPr>
          <a:xfrm>
            <a:off x="4683125" y="5073650"/>
            <a:ext cx="2784475" cy="1190625"/>
          </a:xfrm>
          <a:prstGeom prst="rtTriangl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71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altLang="en-US" dirty="0" smtClean="0"/>
              <a:t>Phone Plans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66938" y="2801938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73288" y="6275388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15" name="TextBox 43"/>
          <p:cNvSpPr txBox="1">
            <a:spLocks noChangeArrowheads="1"/>
          </p:cNvSpPr>
          <p:nvPr/>
        </p:nvSpPr>
        <p:spPr bwMode="auto">
          <a:xfrm>
            <a:off x="5800725" y="4183063"/>
            <a:ext cx="423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H</a:t>
            </a:r>
          </a:p>
        </p:txBody>
      </p:sp>
      <p:sp>
        <p:nvSpPr>
          <p:cNvPr id="72716" name="TextBox 44"/>
          <p:cNvSpPr txBox="1">
            <a:spLocks noChangeArrowheads="1"/>
          </p:cNvSpPr>
          <p:nvPr/>
        </p:nvSpPr>
        <p:spPr bwMode="auto">
          <a:xfrm>
            <a:off x="1781175" y="2865438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72717" name="TextBox 45"/>
          <p:cNvSpPr txBox="1">
            <a:spLocks noChangeArrowheads="1"/>
          </p:cNvSpPr>
          <p:nvPr/>
        </p:nvSpPr>
        <p:spPr bwMode="auto">
          <a:xfrm>
            <a:off x="8070850" y="6275388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72718" name="TextBox 46"/>
          <p:cNvSpPr txBox="1">
            <a:spLocks noChangeArrowheads="1"/>
          </p:cNvSpPr>
          <p:nvPr/>
        </p:nvSpPr>
        <p:spPr bwMode="auto">
          <a:xfrm>
            <a:off x="4418013" y="6316663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84713" y="5030788"/>
            <a:ext cx="0" cy="12334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20" name="TextBox 43"/>
          <p:cNvSpPr txBox="1">
            <a:spLocks noChangeArrowheads="1"/>
          </p:cNvSpPr>
          <p:nvPr/>
        </p:nvSpPr>
        <p:spPr bwMode="auto">
          <a:xfrm>
            <a:off x="1389063" y="5045075"/>
            <a:ext cx="39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  <a:r>
              <a:rPr lang="en-US" altLang="en-US" baseline="-25000">
                <a:latin typeface="Calibri" pitchFamily="34" charset="0"/>
              </a:rPr>
              <a:t>L</a:t>
            </a:r>
          </a:p>
        </p:txBody>
      </p:sp>
      <p:cxnSp>
        <p:nvCxnSpPr>
          <p:cNvPr id="28" name="Straight Arrow Connector 27"/>
          <p:cNvCxnSpPr>
            <a:stCxn id="72720" idx="3"/>
          </p:cNvCxnSpPr>
          <p:nvPr/>
        </p:nvCxnSpPr>
        <p:spPr>
          <a:xfrm flipV="1">
            <a:off x="1781175" y="4851400"/>
            <a:ext cx="1014413" cy="3794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343400" y="4516438"/>
            <a:ext cx="1516063" cy="3349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23" name="TextBox 46"/>
          <p:cNvSpPr txBox="1">
            <a:spLocks noChangeArrowheads="1"/>
          </p:cNvSpPr>
          <p:nvPr/>
        </p:nvSpPr>
        <p:spPr bwMode="auto">
          <a:xfrm>
            <a:off x="7292975" y="6291263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r>
              <a:rPr lang="en-US" alt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750" y="5641975"/>
            <a:ext cx="319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</a:t>
            </a:r>
          </a:p>
        </p:txBody>
      </p:sp>
      <p:sp>
        <p:nvSpPr>
          <p:cNvPr id="72725" name="TextBox 46"/>
          <p:cNvSpPr txBox="1">
            <a:spLocks noChangeArrowheads="1"/>
          </p:cNvSpPr>
          <p:nvPr/>
        </p:nvSpPr>
        <p:spPr bwMode="auto">
          <a:xfrm>
            <a:off x="3440113" y="631825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Q*</a:t>
            </a:r>
            <a:r>
              <a:rPr lang="en-US" altLang="en-US" baseline="-25000">
                <a:latin typeface="Calibri" pitchFamily="34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24200" y="5702300"/>
            <a:ext cx="4286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>
                <a:latin typeface="+mj-lt"/>
              </a:rPr>
              <a:t>Δ</a:t>
            </a:r>
            <a:r>
              <a:rPr lang="en-US" sz="1400" dirty="0">
                <a:latin typeface="+mj-lt"/>
              </a:rPr>
              <a:t>A’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10025" y="5091113"/>
            <a:ext cx="3746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C’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662363" y="4616450"/>
            <a:ext cx="14287" cy="1685925"/>
          </a:xfrm>
          <a:prstGeom prst="line">
            <a:avLst/>
          </a:prstGeom>
          <a:ln w="38100">
            <a:solidFill>
              <a:srgbClr val="007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52688" y="5414963"/>
            <a:ext cx="317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41600" y="4286250"/>
            <a:ext cx="309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9163" y="3962400"/>
            <a:ext cx="5278437" cy="2301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6938" y="4267200"/>
            <a:ext cx="2551112" cy="199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3441700" y="5459413"/>
            <a:ext cx="222250" cy="804862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127375" y="4875213"/>
            <a:ext cx="5778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>
                <a:latin typeface="+mj-lt"/>
              </a:rPr>
              <a:t>Δ</a:t>
            </a:r>
            <a:r>
              <a:rPr lang="en-US" sz="1400" dirty="0">
                <a:latin typeface="+mj-lt"/>
              </a:rPr>
              <a:t>C’</a:t>
            </a:r>
          </a:p>
        </p:txBody>
      </p:sp>
      <p:sp>
        <p:nvSpPr>
          <p:cNvPr id="49" name="Left Brace 48"/>
          <p:cNvSpPr/>
          <p:nvPr/>
        </p:nvSpPr>
        <p:spPr>
          <a:xfrm>
            <a:off x="3441700" y="4633913"/>
            <a:ext cx="220663" cy="803275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768725" y="5838825"/>
            <a:ext cx="366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59463" y="4681537"/>
            <a:ext cx="25590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Q*</a:t>
            </a:r>
            <a:r>
              <a:rPr lang="en-US" sz="2000" baseline="-25000" dirty="0"/>
              <a:t>1</a:t>
            </a:r>
            <a:r>
              <a:rPr lang="en-US" sz="2000" dirty="0">
                <a:latin typeface="+mj-lt"/>
              </a:rPr>
              <a:t> such that: 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P</a:t>
            </a:r>
            <a:r>
              <a:rPr lang="en-US" sz="2000" baseline="-25000" dirty="0">
                <a:latin typeface="+mj-lt"/>
              </a:rPr>
              <a:t>H</a:t>
            </a:r>
            <a:r>
              <a:rPr lang="en-US" sz="2000" dirty="0">
                <a:latin typeface="+mj-lt"/>
              </a:rPr>
              <a:t> (Q’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) = 2 P</a:t>
            </a:r>
            <a:r>
              <a:rPr lang="en-US" sz="2000" baseline="-25000" dirty="0">
                <a:latin typeface="+mj-lt"/>
              </a:rPr>
              <a:t>L</a:t>
            </a:r>
            <a:r>
              <a:rPr lang="en-US" sz="2000" dirty="0">
                <a:latin typeface="+mj-lt"/>
              </a:rPr>
              <a:t> (Q’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74396" y="2912159"/>
            <a:ext cx="5635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Low demanders pay A and get A (no consumer surplus)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High demanders pay A+A’+C+C’ and get </a:t>
            </a:r>
            <a:r>
              <a:rPr lang="en-US" dirty="0">
                <a:latin typeface="+mj-lt"/>
              </a:rPr>
              <a:t>A+A</a:t>
            </a:r>
            <a:r>
              <a:rPr lang="en-US" dirty="0" smtClean="0">
                <a:latin typeface="+mj-lt"/>
              </a:rPr>
              <a:t>’+B+C+C’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Consumer surplus =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mtClean="0"/>
              <a:t>Quantity and Quality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mtClean="0"/>
              <a:t>Phone carriers offer plans with more or fewer numbers of unlimited minutes.</a:t>
            </a:r>
          </a:p>
          <a:p>
            <a:r>
              <a:rPr lang="en-US" altLang="en-US" smtClean="0"/>
              <a:t>But firms can vary quality instead of quantity.</a:t>
            </a:r>
          </a:p>
          <a:p>
            <a:pPr lvl="1"/>
            <a:r>
              <a:rPr lang="en-US" altLang="en-US" smtClean="0"/>
              <a:t>Airlines offer business and coach class.</a:t>
            </a:r>
          </a:p>
          <a:p>
            <a:pPr lvl="2"/>
            <a:r>
              <a:rPr lang="en-US" altLang="en-US" smtClean="0"/>
              <a:t>Don’t alter quantity, but quality</a:t>
            </a:r>
          </a:p>
          <a:p>
            <a:pPr lvl="2"/>
            <a:r>
              <a:rPr lang="en-US" altLang="en-US" smtClean="0"/>
              <a:t>Lower the coach quality to encourage high demanding business travelers to pony up for business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/>
          <a:lstStyle/>
          <a:p>
            <a:r>
              <a:rPr lang="en-US" dirty="0" smtClean="0"/>
              <a:t>There are several items that different consumers are willing to pay different amounts for, but we don’t know which items each consumers values most.</a:t>
            </a:r>
          </a:p>
          <a:p>
            <a:r>
              <a:rPr lang="en-US" dirty="0" smtClean="0"/>
              <a:t>This is a version of buy one pair, get a second for ½ price, but you cannot buy one 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0681" y="4622799"/>
            <a:ext cx="1573212" cy="6977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50168" y="3726655"/>
            <a:ext cx="1560513" cy="1593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9" name="Title 1"/>
          <p:cNvSpPr>
            <a:spLocks noGrp="1"/>
          </p:cNvSpPr>
          <p:nvPr>
            <p:ph type="title"/>
          </p:nvPr>
        </p:nvSpPr>
        <p:spPr>
          <a:xfrm>
            <a:off x="401638" y="152400"/>
            <a:ext cx="8229600" cy="792163"/>
          </a:xfrm>
        </p:spPr>
        <p:txBody>
          <a:bodyPr/>
          <a:lstStyle/>
          <a:p>
            <a:r>
              <a:rPr lang="en-US" altLang="en-US" dirty="0" smtClean="0"/>
              <a:t>Bundling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343818" y="2089149"/>
            <a:ext cx="6350" cy="3473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29531" y="5537199"/>
            <a:ext cx="5897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39056" y="2813049"/>
            <a:ext cx="4821237" cy="2724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4" name="TextBox 44"/>
          <p:cNvSpPr txBox="1">
            <a:spLocks noChangeArrowheads="1"/>
          </p:cNvSpPr>
          <p:nvPr/>
        </p:nvSpPr>
        <p:spPr bwMode="auto">
          <a:xfrm>
            <a:off x="937418" y="2127249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0425" name="TextBox 45"/>
          <p:cNvSpPr txBox="1">
            <a:spLocks noChangeArrowheads="1"/>
          </p:cNvSpPr>
          <p:nvPr/>
        </p:nvSpPr>
        <p:spPr bwMode="auto">
          <a:xfrm>
            <a:off x="7227093" y="5537199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  <a:endParaRPr lang="en-US" altLang="en-US" baseline="-25000">
              <a:latin typeface="Calibri" pitchFamily="34" charset="0"/>
            </a:endParaRPr>
          </a:p>
        </p:txBody>
      </p:sp>
      <p:sp>
        <p:nvSpPr>
          <p:cNvPr id="60426" name="TextBox 46"/>
          <p:cNvSpPr txBox="1">
            <a:spLocks noChangeArrowheads="1"/>
          </p:cNvSpPr>
          <p:nvPr/>
        </p:nvSpPr>
        <p:spPr bwMode="auto">
          <a:xfrm>
            <a:off x="4274343" y="5597524"/>
            <a:ext cx="5725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Q=2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350168" y="5320505"/>
            <a:ext cx="5202237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576217" y="4978399"/>
            <a:ext cx="8747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MC=AC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329531" y="3727449"/>
            <a:ext cx="15811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10681" y="4622799"/>
            <a:ext cx="15732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10681" y="3727449"/>
            <a:ext cx="0" cy="895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83893" y="4611686"/>
            <a:ext cx="0" cy="895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577181" y="3222624"/>
            <a:ext cx="317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07531" y="4175124"/>
            <a:ext cx="3159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</a:t>
            </a:r>
          </a:p>
        </p:txBody>
      </p:sp>
      <p:sp>
        <p:nvSpPr>
          <p:cNvPr id="60436" name="TextBox 46"/>
          <p:cNvSpPr txBox="1">
            <a:spLocks noChangeArrowheads="1"/>
          </p:cNvSpPr>
          <p:nvPr/>
        </p:nvSpPr>
        <p:spPr bwMode="auto">
          <a:xfrm>
            <a:off x="880268" y="3541711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80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60437" name="TextBox 46"/>
          <p:cNvSpPr txBox="1">
            <a:spLocks noChangeArrowheads="1"/>
          </p:cNvSpPr>
          <p:nvPr/>
        </p:nvSpPr>
        <p:spPr bwMode="auto">
          <a:xfrm>
            <a:off x="858043" y="4414836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40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350168" y="4611686"/>
            <a:ext cx="1560513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990599"/>
            <a:ext cx="657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Econ students are willing to pay $80 for Excel and $40 for 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History students are willing to pay $40 for Excel and $80 for word.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05225" y="2217471"/>
            <a:ext cx="4314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Selling them for $80 each means selling one of each so revenue is $160.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Selling them for $40 each means selling four, for a total revenue of $160.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Microsoft only sells a package of both for $120, so revenue is $240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238" y="6096000"/>
            <a:ext cx="851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Microsoft  doesn’t need to know which program any buyer is willing to pay more for.</a:t>
            </a:r>
          </a:p>
        </p:txBody>
      </p:sp>
    </p:spTree>
    <p:extLst>
      <p:ext uri="{BB962C8B-B14F-4D97-AF65-F5344CB8AC3E}">
        <p14:creationId xmlns:p14="http://schemas.microsoft.com/office/powerpoint/2010/main" val="21187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Monopoly and Patents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altLang="en-US" sz="2400" dirty="0" smtClean="0"/>
              <a:t>New ideas (inventions, creative works, etc.) are costly to produce.</a:t>
            </a:r>
          </a:p>
          <a:p>
            <a:r>
              <a:rPr lang="en-US" altLang="en-US" sz="2400" dirty="0" smtClean="0"/>
              <a:t>Once created, intellectual property has a low cost of distribution.</a:t>
            </a:r>
          </a:p>
          <a:p>
            <a:r>
              <a:rPr lang="en-US" altLang="en-US" sz="2400" dirty="0" smtClean="0"/>
              <a:t>Perfect competition in production is assured.</a:t>
            </a:r>
          </a:p>
          <a:p>
            <a:r>
              <a:rPr lang="en-US" altLang="en-US" sz="2400" dirty="0" smtClean="0"/>
              <a:t>No incentive to do the hard work of creation.</a:t>
            </a:r>
          </a:p>
          <a:p>
            <a:r>
              <a:rPr lang="en-US" altLang="en-US" sz="2400" dirty="0" smtClean="0"/>
              <a:t>Writers of the US Constitution saw this</a:t>
            </a:r>
          </a:p>
          <a:p>
            <a:pPr lvl="1"/>
            <a:r>
              <a:rPr lang="en-US" altLang="en-US" sz="2400" dirty="0" smtClean="0"/>
              <a:t>Framers specified patent and copyright protection</a:t>
            </a:r>
          </a:p>
          <a:p>
            <a:r>
              <a:rPr lang="en-US" altLang="en-US" sz="2400" dirty="0" smtClean="0"/>
              <a:t>Yet guaranteed monopoly rights creates DWL. </a:t>
            </a:r>
          </a:p>
          <a:p>
            <a:pPr lvl="1"/>
            <a:r>
              <a:rPr lang="en-US" altLang="en-US" sz="2400" dirty="0" smtClean="0"/>
              <a:t>Framers saw this too and also specified limits.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Are the limits correct?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17 years for a patent</a:t>
            </a:r>
          </a:p>
          <a:p>
            <a:r>
              <a:rPr lang="en-US" altLang="en-US" smtClean="0"/>
              <a:t>How does the PDV of DWL compare to the PDV of all future consumer surplus?</a:t>
            </a:r>
          </a:p>
          <a:p>
            <a:r>
              <a:rPr lang="en-US" altLang="en-US" smtClean="0"/>
              <a:t>Studies suggest the 17 year patent provides about 90% of the CS that would be possible if the 17 years were adjusted either direction depending on the case.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Duration</a:t>
            </a:r>
          </a:p>
        </p:txBody>
      </p:sp>
      <p:pic>
        <p:nvPicPr>
          <p:cNvPr id="84995" name="Picture 2" descr="File:Copyright term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59531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5334000"/>
            <a:ext cx="68611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Assumes the author lives for 35 years beyond the creation of the work.</a:t>
            </a:r>
          </a:p>
          <a:p>
            <a:pPr>
              <a:defRPr/>
            </a:pPr>
            <a:r>
              <a:rPr lang="en-US" dirty="0">
                <a:latin typeface="+mj-lt"/>
              </a:rPr>
              <a:t>So the current 105 year copyright is the 35 years while alive + 70.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Revenue: Price Setter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MR, think of </a:t>
            </a:r>
            <a:r>
              <a:rPr lang="en-US" altLang="en-US" dirty="0" err="1" smtClean="0"/>
              <a:t>dQ</a:t>
            </a:r>
            <a:r>
              <a:rPr lang="en-US" altLang="en-US" dirty="0" smtClean="0"/>
              <a:t> = 1.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MR clearly depends on 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9175" y="190500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9175" y="3810000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1908175" y="1981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P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6937375" y="38862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Q</a:t>
            </a:r>
          </a:p>
        </p:txBody>
      </p:sp>
      <p:sp>
        <p:nvSpPr>
          <p:cNvPr id="3082" name="TextBox 37"/>
          <p:cNvSpPr txBox="1">
            <a:spLocks noChangeArrowheads="1"/>
          </p:cNvSpPr>
          <p:nvPr/>
        </p:nvSpPr>
        <p:spPr bwMode="auto">
          <a:xfrm>
            <a:off x="6602144" y="2638425"/>
            <a:ext cx="180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+mj-lt"/>
              </a:rPr>
              <a:t>D: P = P(Q); P=AR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289175" y="1981200"/>
            <a:ext cx="4264025" cy="18145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9175" y="1981200"/>
            <a:ext cx="2940050" cy="25146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33"/>
          <p:cNvSpPr txBox="1">
            <a:spLocks noChangeArrowheads="1"/>
          </p:cNvSpPr>
          <p:nvPr/>
        </p:nvSpPr>
        <p:spPr bwMode="auto">
          <a:xfrm>
            <a:off x="4956175" y="3962400"/>
            <a:ext cx="50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MR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9175" y="2459038"/>
            <a:ext cx="1143000" cy="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74888" y="2684463"/>
            <a:ext cx="1711325" cy="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32175" y="2444750"/>
            <a:ext cx="0" cy="136525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86213" y="2684463"/>
            <a:ext cx="0" cy="1160462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65338" y="2444750"/>
            <a:ext cx="0" cy="2397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16200000">
            <a:off x="2631281" y="3493294"/>
            <a:ext cx="427038" cy="1111250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2" name="TextBox 22"/>
          <p:cNvSpPr txBox="1">
            <a:spLocks noChangeArrowheads="1"/>
          </p:cNvSpPr>
          <p:nvPr/>
        </p:nvSpPr>
        <p:spPr bwMode="auto">
          <a:xfrm>
            <a:off x="2705100" y="4243388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Q</a:t>
            </a:r>
          </a:p>
        </p:txBody>
      </p:sp>
      <p:sp>
        <p:nvSpPr>
          <p:cNvPr id="39" name="Left Brace 38"/>
          <p:cNvSpPr/>
          <p:nvPr/>
        </p:nvSpPr>
        <p:spPr>
          <a:xfrm rot="16200000">
            <a:off x="3517106" y="3758407"/>
            <a:ext cx="396875" cy="585788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4" name="TextBox 39"/>
          <p:cNvSpPr txBox="1">
            <a:spLocks noChangeArrowheads="1"/>
          </p:cNvSpPr>
          <p:nvPr/>
        </p:nvSpPr>
        <p:spPr bwMode="auto">
          <a:xfrm>
            <a:off x="3543300" y="4270375"/>
            <a:ext cx="461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dQ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1847850" y="2684463"/>
            <a:ext cx="427038" cy="1111250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6" name="TextBox 24"/>
          <p:cNvSpPr txBox="1">
            <a:spLocks noChangeArrowheads="1"/>
          </p:cNvSpPr>
          <p:nvPr/>
        </p:nvSpPr>
        <p:spPr bwMode="auto">
          <a:xfrm>
            <a:off x="1476375" y="3054350"/>
            <a:ext cx="303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P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422650" y="3919538"/>
            <a:ext cx="585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 rot="6751791">
            <a:off x="3323432" y="1196181"/>
            <a:ext cx="374650" cy="2103437"/>
          </a:xfrm>
          <a:prstGeom prst="leftBrac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Left Brace 46"/>
          <p:cNvSpPr/>
          <p:nvPr/>
        </p:nvSpPr>
        <p:spPr>
          <a:xfrm rot="6805234">
            <a:off x="5391944" y="2035969"/>
            <a:ext cx="385763" cy="2181225"/>
          </a:xfrm>
          <a:prstGeom prst="leftBrac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00" name="TextBox 14335"/>
          <p:cNvSpPr txBox="1">
            <a:spLocks noChangeArrowheads="1"/>
          </p:cNvSpPr>
          <p:nvPr/>
        </p:nvSpPr>
        <p:spPr bwMode="auto">
          <a:xfrm>
            <a:off x="3598863" y="179705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elastic</a:t>
            </a:r>
          </a:p>
        </p:txBody>
      </p:sp>
      <p:sp>
        <p:nvSpPr>
          <p:cNvPr id="3101" name="TextBox 47"/>
          <p:cNvSpPr txBox="1">
            <a:spLocks noChangeArrowheads="1"/>
          </p:cNvSpPr>
          <p:nvPr/>
        </p:nvSpPr>
        <p:spPr bwMode="auto">
          <a:xfrm>
            <a:off x="5113338" y="2562225"/>
            <a:ext cx="954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inelastic</a:t>
            </a:r>
          </a:p>
        </p:txBody>
      </p:sp>
      <p:cxnSp>
        <p:nvCxnSpPr>
          <p:cNvPr id="14339" name="Straight Connector 14338"/>
          <p:cNvCxnSpPr/>
          <p:nvPr/>
        </p:nvCxnSpPr>
        <p:spPr>
          <a:xfrm flipV="1">
            <a:off x="4432300" y="2900363"/>
            <a:ext cx="0" cy="90646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80580"/>
              </p:ext>
            </p:extLst>
          </p:nvPr>
        </p:nvGraphicFramePr>
        <p:xfrm>
          <a:off x="1685925" y="2362200"/>
          <a:ext cx="280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3" imgW="457200" imgH="749300" progId="Equation.DSMT4">
                  <p:embed/>
                </p:oleObj>
              </mc:Choice>
              <mc:Fallback>
                <p:oleObj name="Equation" r:id="rId3" imgW="457200" imgH="7493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2362200"/>
                        <a:ext cx="2809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858413"/>
              </p:ext>
            </p:extLst>
          </p:nvPr>
        </p:nvGraphicFramePr>
        <p:xfrm>
          <a:off x="4021138" y="4819650"/>
          <a:ext cx="1905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5" imgW="1905000" imgH="749300" progId="Equation.DSMT4">
                  <p:embed/>
                </p:oleObj>
              </mc:Choice>
              <mc:Fallback>
                <p:oleObj name="Equation" r:id="rId5" imgW="1905000" imgH="7493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4819650"/>
                        <a:ext cx="19050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10389</TotalTime>
  <Words>3474</Words>
  <Application>Microsoft Office PowerPoint</Application>
  <PresentationFormat>On-screen Show (4:3)</PresentationFormat>
  <Paragraphs>887</Paragraphs>
  <Slides>88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Office Theme</vt:lpstr>
      <vt:lpstr>Equation</vt:lpstr>
      <vt:lpstr>Market Power</vt:lpstr>
      <vt:lpstr>Monopoly</vt:lpstr>
      <vt:lpstr>Barriers to Entry</vt:lpstr>
      <vt:lpstr>Price Setters</vt:lpstr>
      <vt:lpstr>Revenue: Price Setter</vt:lpstr>
      <vt:lpstr>Revenue: Price Setter</vt:lpstr>
      <vt:lpstr>Revenue: Price Setter</vt:lpstr>
      <vt:lpstr>Revenue: Price Setter</vt:lpstr>
      <vt:lpstr>Revenue: Price Setter</vt:lpstr>
      <vt:lpstr>Elasticity and MR</vt:lpstr>
      <vt:lpstr>Elasticity and MR</vt:lpstr>
      <vt:lpstr>Firm Supply Decision</vt:lpstr>
      <vt:lpstr>Profit Max</vt:lpstr>
      <vt:lpstr>Zoom In</vt:lpstr>
      <vt:lpstr>Price Setter in the Long Run</vt:lpstr>
      <vt:lpstr>Profit Maximizing Alternative 1</vt:lpstr>
      <vt:lpstr>Profit Max , Choose q</vt:lpstr>
      <vt:lpstr>Profit Max 3, MRPK=v, MRPL=w</vt:lpstr>
      <vt:lpstr>Profit Max, choose K and L</vt:lpstr>
      <vt:lpstr>Profit Max, choose K and L</vt:lpstr>
      <vt:lpstr>Monopoly Result</vt:lpstr>
      <vt:lpstr>Competitive Comparison</vt:lpstr>
      <vt:lpstr>The Inverse Elasticity Rule</vt:lpstr>
      <vt:lpstr>The Inverse Elasticity Rule</vt:lpstr>
      <vt:lpstr>Markup Pricing</vt:lpstr>
      <vt:lpstr>The Inverse Elasticity Rule</vt:lpstr>
      <vt:lpstr>The Inverse Elasticity Rule</vt:lpstr>
      <vt:lpstr>Change in Price for a Change in MC</vt:lpstr>
      <vt:lpstr>Natural Monopoly</vt:lpstr>
      <vt:lpstr>Large MES</vt:lpstr>
      <vt:lpstr>Large MES</vt:lpstr>
      <vt:lpstr>Regulating This Monopoly</vt:lpstr>
      <vt:lpstr>Natural Monopoly: Technically</vt:lpstr>
      <vt:lpstr>Natural Monopoly: Technically</vt:lpstr>
      <vt:lpstr>Natural Monopoly: Subsidized</vt:lpstr>
      <vt:lpstr>Natural Monopoly Average Cost Pricing</vt:lpstr>
      <vt:lpstr>Multi-plant Profit Max Choose q1 and q2</vt:lpstr>
      <vt:lpstr>Multi-plant Profit Max, SOC</vt:lpstr>
      <vt:lpstr>Multi-plant Profit Max, SOC</vt:lpstr>
      <vt:lpstr>Graphically</vt:lpstr>
      <vt:lpstr>Example</vt:lpstr>
      <vt:lpstr>Monopoly and Quality</vt:lpstr>
      <vt:lpstr>Monopoly and Quality</vt:lpstr>
      <vt:lpstr>Graphically</vt:lpstr>
      <vt:lpstr>Graphically</vt:lpstr>
      <vt:lpstr>Monopoly and Tax Policy</vt:lpstr>
      <vt:lpstr>No Tax </vt:lpstr>
      <vt:lpstr>Flat Tax ( t &gt; 1)</vt:lpstr>
      <vt:lpstr>Unit Tax ( t &gt; 0)</vt:lpstr>
      <vt:lpstr>Revenue Tax (0 &lt; t &lt; 1)</vt:lpstr>
      <vt:lpstr>Profit Tax (0 &lt; t &lt; 1)</vt:lpstr>
      <vt:lpstr>Monopolistic Competition in Long Run</vt:lpstr>
      <vt:lpstr>Profit Max , Choose Q</vt:lpstr>
      <vt:lpstr>Monopolistic Competition in the Long Run</vt:lpstr>
      <vt:lpstr>Price Discrimination</vt:lpstr>
      <vt:lpstr>First Degree, Perfect Price Discrimination</vt:lpstr>
      <vt:lpstr>Third Degree Price Discrimination</vt:lpstr>
      <vt:lpstr>Third Degree Price Discrimination</vt:lpstr>
      <vt:lpstr>3rd Degree Price Discrimination</vt:lpstr>
      <vt:lpstr>3rd Degree Price Discrimination</vt:lpstr>
      <vt:lpstr>3rd Degree Price Discrimination</vt:lpstr>
      <vt:lpstr>The Math</vt:lpstr>
      <vt:lpstr>MR and Elasticity</vt:lpstr>
      <vt:lpstr>Example</vt:lpstr>
      <vt:lpstr>3rd Degree Price Discrimination</vt:lpstr>
      <vt:lpstr>Constant MC</vt:lpstr>
      <vt:lpstr>Second Degree</vt:lpstr>
      <vt:lpstr>Volume Discount, Electricity</vt:lpstr>
      <vt:lpstr>Volume Discount: Shoes</vt:lpstr>
      <vt:lpstr>Two-Part Tariff</vt:lpstr>
      <vt:lpstr>Two-Part Tariff (Demand is Market Demand with N consumers)</vt:lpstr>
      <vt:lpstr>Laser Printers</vt:lpstr>
      <vt:lpstr>Two-Part Tariff</vt:lpstr>
      <vt:lpstr>Two-Part Tariff</vt:lpstr>
      <vt:lpstr>Two-Part Tariff</vt:lpstr>
      <vt:lpstr>Individual Analysis</vt:lpstr>
      <vt:lpstr>Consumer Analysis: Golf Club</vt:lpstr>
      <vt:lpstr>Two-Part Tariff with Entry Fee Only</vt:lpstr>
      <vt:lpstr>Phone Plans</vt:lpstr>
      <vt:lpstr>Phone Plans</vt:lpstr>
      <vt:lpstr>Phone Plans</vt:lpstr>
      <vt:lpstr>Phone Plans</vt:lpstr>
      <vt:lpstr>Quantity and Quality</vt:lpstr>
      <vt:lpstr>Bundling</vt:lpstr>
      <vt:lpstr>Bundling</vt:lpstr>
      <vt:lpstr>Monopoly and Patents</vt:lpstr>
      <vt:lpstr>Are the limits correct?</vt:lpstr>
      <vt:lpstr>Copyright Duration</vt:lpstr>
    </vt:vector>
  </TitlesOfParts>
  <Company>UNT College of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Power</dc:title>
  <dc:creator>jrous</dc:creator>
  <cp:lastModifiedBy>Jeffrey</cp:lastModifiedBy>
  <cp:revision>115</cp:revision>
  <dcterms:created xsi:type="dcterms:W3CDTF">2013-04-15T21:48:08Z</dcterms:created>
  <dcterms:modified xsi:type="dcterms:W3CDTF">2014-06-12T10:00:06Z</dcterms:modified>
</cp:coreProperties>
</file>